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80" r:id="rId4"/>
    <p:sldId id="294" r:id="rId5"/>
    <p:sldId id="295" r:id="rId6"/>
    <p:sldId id="287" r:id="rId7"/>
    <p:sldId id="288" r:id="rId8"/>
    <p:sldId id="281" r:id="rId9"/>
    <p:sldId id="260" r:id="rId10"/>
    <p:sldId id="286" r:id="rId11"/>
    <p:sldId id="284" r:id="rId12"/>
    <p:sldId id="279" r:id="rId13"/>
    <p:sldId id="282" r:id="rId14"/>
    <p:sldId id="261" r:id="rId15"/>
    <p:sldId id="276" r:id="rId16"/>
    <p:sldId id="262" r:id="rId17"/>
    <p:sldId id="266" r:id="rId18"/>
    <p:sldId id="283" r:id="rId19"/>
    <p:sldId id="264" r:id="rId20"/>
    <p:sldId id="271" r:id="rId21"/>
    <p:sldId id="275" r:id="rId22"/>
    <p:sldId id="272" r:id="rId23"/>
    <p:sldId id="263" r:id="rId24"/>
    <p:sldId id="273" r:id="rId25"/>
    <p:sldId id="274" r:id="rId26"/>
    <p:sldId id="278" r:id="rId27"/>
    <p:sldId id="277" r:id="rId28"/>
    <p:sldId id="265" r:id="rId29"/>
    <p:sldId id="289" r:id="rId30"/>
    <p:sldId id="290" r:id="rId31"/>
    <p:sldId id="291" r:id="rId32"/>
    <p:sldId id="292" r:id="rId33"/>
    <p:sldId id="293" r:id="rId34"/>
  </p:sldIdLst>
  <p:sldSz cx="12192000" cy="6858000"/>
  <p:notesSz cx="6858000" cy="9144000"/>
  <p:embeddedFontLst>
    <p:embeddedFont>
      <p:font typeface="Fira Code" panose="020B0600000101010101" charset="0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Cambria Math" panose="02040503050406030204" pitchFamily="18" charset="0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48235"/>
    <a:srgbClr val="A2BB92"/>
    <a:srgbClr val="008000"/>
    <a:srgbClr val="57AB57"/>
    <a:srgbClr val="7F7F7F"/>
    <a:srgbClr val="347BF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 autoAdjust="0"/>
    <p:restoredTop sz="67986" autoAdjust="0"/>
  </p:normalViewPr>
  <p:slideViewPr>
    <p:cSldViewPr snapToGrid="0">
      <p:cViewPr varScale="1">
        <p:scale>
          <a:sx n="53" d="100"/>
          <a:sy n="53" d="100"/>
        </p:scale>
        <p:origin x="8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36.85221" units="1/cm"/>
          <inkml:channelProperty channel="Y" name="resolution" value="36.86007" units="1/cm"/>
        </inkml:channelProperties>
      </inkml:inkSource>
      <inkml:timestamp xml:id="ts0" timeString="2023-06-14T07:19:45.1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7355 5345,'18'-18,"0"18,52 0,18 0,18 0,0 0,18 0,-19 0,37 0,-54 0,-18 0,1 0,-18 0,0 0,-18 0,18 0,-36 0,19 0,-19 0,19 0,-1 0,-17 0,-1 0,1 0,0 0,-1 0,18 0,1 18,-19-18,19 0,17 17,-18 1,0-18,0 0,-17 0,17 0,-17 0,0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6D628-12FE-4F62-9AE2-0B2AEF2AB009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7D348-B8CA-4E6D-8C85-DE4357961A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45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d: </a:t>
            </a:r>
            <a:r>
              <a: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물체간 분간 가능 최소 거리</a:t>
            </a:r>
            <a:r>
              <a:rPr lang="en-US" altLang="ko-K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값이 작을수록 </a:t>
            </a:r>
            <a:r>
              <a:rPr lang="ko-KR" altLang="en-US" sz="1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분해능이</a:t>
            </a:r>
            <a:r>
              <a: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작다</a:t>
            </a:r>
            <a:r>
              <a:rPr lang="en-US" altLang="ko-K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l-GR" altLang="ko-K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λ</a:t>
            </a:r>
            <a:r>
              <a:rPr lang="en-US" altLang="ko-K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파장</a:t>
            </a:r>
            <a:endParaRPr lang="en-US" altLang="ko-KR" sz="1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n: </a:t>
            </a:r>
            <a:r>
              <a: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굴절률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D348-B8CA-4E6D-8C85-DE4357961A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6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// </a:t>
            </a:r>
            <a:r>
              <a:rPr lang="ko-KR" altLang="en-US" dirty="0"/>
              <a:t>마스크 크기 </a:t>
            </a:r>
            <a:r>
              <a:rPr lang="en-US" altLang="ko-KR" dirty="0"/>
              <a:t>: 10</a:t>
            </a:r>
          </a:p>
          <a:p>
            <a:r>
              <a:rPr lang="en-US" altLang="ko-KR" dirty="0"/>
              <a:t>// </a:t>
            </a:r>
            <a:r>
              <a:rPr lang="ko-KR" altLang="en-US" dirty="0"/>
              <a:t>아날로그 입력의 </a:t>
            </a:r>
            <a:r>
              <a:rPr lang="ko-KR" altLang="en-US" dirty="0" err="1"/>
              <a:t>판독값</a:t>
            </a:r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현재 읽어오는 값의 인덱스 </a:t>
            </a:r>
            <a:r>
              <a:rPr lang="en-US" altLang="ko-KR" dirty="0"/>
              <a:t>(</a:t>
            </a:r>
            <a:r>
              <a:rPr lang="ko-KR" altLang="en-US" dirty="0"/>
              <a:t>몇 번째 데이터인가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// </a:t>
            </a:r>
            <a:r>
              <a:rPr lang="ko-KR" altLang="en-US" dirty="0"/>
              <a:t>평균을 구하기 위한 총합</a:t>
            </a:r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필터를 위한 평균값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en-US" altLang="ko-KR" dirty="0" err="1"/>
              <a:t>HAL_Delay</a:t>
            </a:r>
            <a:r>
              <a:rPr lang="en-US" altLang="ko-KR" dirty="0"/>
              <a:t>()</a:t>
            </a:r>
            <a:r>
              <a:rPr lang="ko-KR" altLang="en-US" dirty="0"/>
              <a:t>를 분할하여 사용하기 위한 용도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7D348-B8CA-4E6D-8C85-DE4357961AA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2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average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: 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평균 값을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ASCII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숫자의 형태로 컴퓨터에 전송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,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세밀한 값을 출력하기 위해 실수형으로 변환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//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너무 값이 빠르게 나와서 수정함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(delay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값 수정하면 필터 된 값의 변화가 많이 느려짐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dirty="0">
              <a:solidFill>
                <a:srgbClr val="000000"/>
              </a:solidFill>
              <a:effectLst/>
              <a:latin typeface="Fira Cod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     //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HAL_Delay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단위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: us (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마이크로 세컨드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)      </a:t>
            </a:r>
          </a:p>
          <a:p>
            <a:pPr lvl="1"/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－　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HAL_Delay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()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명령 시 딜레이 동안 계산 안하고 멈춰 있는다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.</a:t>
            </a:r>
          </a:p>
          <a:p>
            <a:pPr lvl="1"/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－　딜레이 시간을 줄이고 반복문을 사용하면</a:t>
            </a:r>
          </a:p>
          <a:p>
            <a:pPr lvl="1"/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－　더 짧은 시간 동안만 멈췄다가 계산은 지속적으로 하면서 출력은 특정 시간이 되면 출력</a:t>
            </a:r>
          </a:p>
          <a:p>
            <a:pPr lvl="1"/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－　이유는 반응속도가 빠를수록 데이터가 더 많이 쌓이기  때문</a:t>
            </a:r>
            <a:endParaRPr lang="en-US" altLang="ko-KR" sz="1200" b="0" dirty="0">
              <a:solidFill>
                <a:srgbClr val="000000"/>
              </a:solidFill>
              <a:effectLst/>
              <a:latin typeface="Fira Cod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7D348-B8CA-4E6D-8C85-DE4357961AA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234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dirty="0">
              <a:solidFill>
                <a:srgbClr val="000000"/>
              </a:solidFill>
              <a:effectLst/>
              <a:latin typeface="Fira Cod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7D348-B8CA-4E6D-8C85-DE4357961AA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54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dirty="0">
              <a:solidFill>
                <a:srgbClr val="000000"/>
              </a:solidFill>
              <a:effectLst/>
              <a:latin typeface="Fira Code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7D348-B8CA-4E6D-8C85-DE4357961AA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9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D348-B8CA-4E6D-8C85-DE4357961A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인터럽트 소스가 채널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1 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이라면 </a:t>
            </a:r>
            <a:r>
              <a:rPr lang="en-US" altLang="ko-KR" sz="1200" b="0" i="0" dirty="0" err="1">
                <a:solidFill>
                  <a:srgbClr val="4D5156"/>
                </a:solidFill>
                <a:effectLst/>
                <a:latin typeface="맑은 고딕"/>
              </a:rPr>
              <a:t>HAL_TIM_ReadCapturedValue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() 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로 </a:t>
            </a:r>
            <a:r>
              <a:rPr lang="ko-KR" altLang="en-US" sz="1200" b="0" i="0" dirty="0" err="1">
                <a:solidFill>
                  <a:srgbClr val="4D5156"/>
                </a:solidFill>
                <a:effectLst/>
                <a:latin typeface="맑은 고딕"/>
              </a:rPr>
              <a:t>캡쳐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/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비교기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(CCR : Capture Compare Register)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값을 읽고 </a:t>
            </a:r>
            <a:r>
              <a:rPr lang="ko-KR" altLang="en-US" sz="1200" b="0" i="0" dirty="0" err="1">
                <a:solidFill>
                  <a:srgbClr val="4D5156"/>
                </a:solidFill>
                <a:effectLst/>
                <a:latin typeface="맑은 고딕"/>
              </a:rPr>
              <a:t>폴링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 </a:t>
            </a:r>
            <a:r>
              <a:rPr lang="ko-KR" altLang="en-US" sz="1200" b="0" i="0" dirty="0" err="1">
                <a:solidFill>
                  <a:srgbClr val="4D5156"/>
                </a:solidFill>
                <a:effectLst/>
                <a:latin typeface="맑은 고딕"/>
              </a:rPr>
              <a:t>엣지에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 </a:t>
            </a:r>
            <a:r>
              <a:rPr lang="ko-KR" altLang="en-US" sz="1200" b="0" i="0" dirty="0" err="1">
                <a:solidFill>
                  <a:srgbClr val="4D5156"/>
                </a:solidFill>
                <a:effectLst/>
                <a:latin typeface="맑은 고딕"/>
              </a:rPr>
              <a:t>트리거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 되게 설정을 바꾼다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. </a:t>
            </a:r>
          </a:p>
          <a:p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이 다음 </a:t>
            </a:r>
            <a:r>
              <a:rPr lang="ko-KR" altLang="en-US" sz="1200" b="0" i="0" dirty="0" err="1">
                <a:solidFill>
                  <a:srgbClr val="4D5156"/>
                </a:solidFill>
                <a:effectLst/>
                <a:latin typeface="맑은 고딕"/>
              </a:rPr>
              <a:t>트리거에서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 다시 </a:t>
            </a:r>
            <a:r>
              <a:rPr lang="en-US" altLang="ko-KR" sz="1200" b="0" i="0" dirty="0" err="1">
                <a:solidFill>
                  <a:srgbClr val="4D5156"/>
                </a:solidFill>
                <a:effectLst/>
                <a:latin typeface="맑은 고딕"/>
              </a:rPr>
              <a:t>HAL_TIM_ReadCapturedValue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() 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로 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CCR 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값을 읽고 그 차이인 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Difference 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를 구하면 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us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초 단위로 에코 핀이 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High </a:t>
            </a:r>
            <a:r>
              <a:rPr lang="ko-KR" altLang="en-US" sz="1200" b="0" i="0" dirty="0">
                <a:solidFill>
                  <a:srgbClr val="4D5156"/>
                </a:solidFill>
                <a:effectLst/>
                <a:latin typeface="맑은 고딕"/>
              </a:rPr>
              <a:t>를 유지한 시간 간격을 측정해서 거리를 파악할 수 있다</a:t>
            </a:r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.</a:t>
            </a:r>
          </a:p>
          <a:p>
            <a:endParaRPr lang="en-US" altLang="ko-KR" sz="1200" dirty="0">
              <a:solidFill>
                <a:srgbClr val="4D5156"/>
              </a:solidFill>
              <a:latin typeface="맑은 고딕"/>
            </a:endParaRPr>
          </a:p>
          <a:p>
            <a:r>
              <a:rPr lang="en-US" altLang="ko-KR" sz="1200" dirty="0"/>
              <a:t>if (IC_Val1 &gt; IC_Val2) </a:t>
            </a:r>
            <a:r>
              <a:rPr lang="ko-KR" altLang="en-US" sz="1200" dirty="0"/>
              <a:t>부분은 </a:t>
            </a:r>
            <a:r>
              <a:rPr lang="en-US" altLang="ko-KR" sz="1200" dirty="0"/>
              <a:t>Overflow</a:t>
            </a:r>
            <a:r>
              <a:rPr lang="ko-KR" altLang="en-US" sz="1200" dirty="0"/>
              <a:t>를 고려한 코드이다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예를 들어 </a:t>
            </a:r>
            <a:r>
              <a:rPr lang="en-US" altLang="ko-KR" sz="1200" dirty="0"/>
              <a:t>IC_Val1</a:t>
            </a:r>
            <a:r>
              <a:rPr lang="ko-KR" altLang="en-US" sz="1200" dirty="0"/>
              <a:t>이 </a:t>
            </a:r>
            <a:r>
              <a:rPr lang="en-US" altLang="ko-KR" sz="1200" dirty="0"/>
              <a:t>60000 </a:t>
            </a:r>
            <a:r>
              <a:rPr lang="ko-KR" altLang="en-US" sz="1200" dirty="0"/>
              <a:t>이고 </a:t>
            </a:r>
            <a:r>
              <a:rPr lang="en-US" altLang="ko-KR" sz="1200" dirty="0"/>
              <a:t>IC_Val2</a:t>
            </a:r>
            <a:r>
              <a:rPr lang="ko-KR" altLang="en-US" sz="1200" dirty="0"/>
              <a:t>가 </a:t>
            </a:r>
            <a:r>
              <a:rPr lang="en-US" altLang="ko-KR" sz="1200" dirty="0"/>
              <a:t>10000 </a:t>
            </a:r>
            <a:r>
              <a:rPr lang="ko-KR" altLang="en-US" sz="1200" dirty="0" err="1"/>
              <a:t>일때</a:t>
            </a:r>
            <a:r>
              <a:rPr lang="ko-KR" altLang="en-US" sz="1200" dirty="0"/>
              <a:t> </a:t>
            </a:r>
            <a:r>
              <a:rPr lang="en-US" altLang="ko-KR" sz="1200" dirty="0"/>
              <a:t>Difference</a:t>
            </a:r>
            <a:r>
              <a:rPr lang="ko-KR" altLang="en-US" sz="1200" dirty="0"/>
              <a:t>는 </a:t>
            </a:r>
            <a:r>
              <a:rPr lang="en-US" altLang="ko-KR" sz="1200" dirty="0"/>
              <a:t>65535-60000+10000us </a:t>
            </a:r>
            <a:r>
              <a:rPr lang="ko-KR" altLang="en-US" sz="1200" dirty="0"/>
              <a:t>이 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그리고 해당 초음파 센서의 최대 측정거리는 </a:t>
            </a:r>
            <a:r>
              <a:rPr lang="en-US" altLang="ko-KR" sz="1200" dirty="0"/>
              <a:t>4m</a:t>
            </a:r>
            <a:r>
              <a:rPr lang="ko-KR" altLang="en-US" sz="1200" dirty="0"/>
              <a:t>정도</a:t>
            </a:r>
            <a:r>
              <a:rPr lang="en-US" altLang="ko-KR" sz="1200" dirty="0"/>
              <a:t>(</a:t>
            </a:r>
            <a:r>
              <a:rPr lang="ko-KR" altLang="en-US" sz="1200" dirty="0"/>
              <a:t>안정적인 측정범위는 </a:t>
            </a:r>
            <a:r>
              <a:rPr lang="en-US" altLang="ko-KR" sz="1200" dirty="0"/>
              <a:t>3cm-2m)</a:t>
            </a:r>
            <a:r>
              <a:rPr lang="ko-KR" altLang="en-US" sz="1200" dirty="0"/>
              <a:t>라서 측정범위가 넘어가면 </a:t>
            </a:r>
            <a:r>
              <a:rPr lang="en-US" altLang="ko-KR" sz="1200" dirty="0"/>
              <a:t>Echo</a:t>
            </a:r>
            <a:r>
              <a:rPr lang="ko-KR" altLang="en-US" sz="1200" dirty="0"/>
              <a:t>핀이 다시 </a:t>
            </a:r>
            <a:r>
              <a:rPr lang="en-US" altLang="ko-KR" sz="1200" dirty="0"/>
              <a:t>Low</a:t>
            </a:r>
            <a:r>
              <a:rPr lang="ko-KR" altLang="en-US" sz="1200" dirty="0"/>
              <a:t>로 떨어질 테니까 이 외의 케이스는 고려해줄 필요가 없다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 </a:t>
            </a:r>
          </a:p>
          <a:p>
            <a:r>
              <a:rPr lang="en-US" altLang="ko-KR" sz="1200" dirty="0"/>
              <a:t>Difference </a:t>
            </a:r>
            <a:r>
              <a:rPr lang="ko-KR" altLang="en-US" sz="1200" dirty="0"/>
              <a:t>를 다시 음속인 </a:t>
            </a:r>
            <a:r>
              <a:rPr lang="en-US" altLang="ko-KR" sz="1200" dirty="0"/>
              <a:t>340m/s</a:t>
            </a:r>
            <a:r>
              <a:rPr lang="ko-KR" altLang="en-US" sz="1200" dirty="0"/>
              <a:t>를 곱하고 </a:t>
            </a:r>
            <a:r>
              <a:rPr lang="ko-KR" altLang="en-US" sz="1200" dirty="0" err="1"/>
              <a:t>단위환산해서</a:t>
            </a:r>
            <a:r>
              <a:rPr lang="ko-KR" altLang="en-US" sz="1200" dirty="0"/>
              <a:t> </a:t>
            </a:r>
            <a:r>
              <a:rPr lang="en-US" altLang="ko-KR" sz="1200" dirty="0"/>
              <a:t>cm </a:t>
            </a:r>
            <a:r>
              <a:rPr lang="ko-KR" altLang="en-US" sz="1200" dirty="0"/>
              <a:t>단위로 바꿔 준 값</a:t>
            </a:r>
            <a:r>
              <a:rPr lang="en-US" altLang="ko-KR" sz="1200" dirty="0"/>
              <a:t>(10^-6 * 10^2)</a:t>
            </a:r>
            <a:r>
              <a:rPr lang="ko-KR" altLang="en-US" sz="1200" dirty="0"/>
              <a:t>에 왕복거리를 편도거리로 바꾼 것을 </a:t>
            </a:r>
            <a:r>
              <a:rPr lang="en-US" altLang="ko-KR" sz="1200" dirty="0"/>
              <a:t>Distance</a:t>
            </a:r>
            <a:r>
              <a:rPr lang="ko-KR" altLang="en-US" sz="1200" dirty="0"/>
              <a:t>에 대입한다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r>
              <a:rPr lang="ko-KR" altLang="en-US" sz="1200" dirty="0"/>
              <a:t> </a:t>
            </a:r>
          </a:p>
          <a:p>
            <a:r>
              <a:rPr lang="ko-KR" altLang="en-US" sz="1200" dirty="0"/>
              <a:t>그리고 다시 </a:t>
            </a:r>
            <a:r>
              <a:rPr lang="ko-KR" altLang="en-US" sz="1200" dirty="0" err="1"/>
              <a:t>라이징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엣지에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트리거</a:t>
            </a:r>
            <a:r>
              <a:rPr lang="ko-KR" altLang="en-US" sz="1200" dirty="0"/>
              <a:t> 되게 설정을 바꾼다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/>
              </a:rPr>
              <a:t>  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D348-B8CA-4E6D-8C85-DE4357961A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64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555555"/>
                </a:solidFill>
                <a:effectLst/>
                <a:latin typeface="맑은 고딕"/>
              </a:rPr>
              <a:t>트리거핀은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맑은 고딕"/>
              </a:rPr>
              <a:t> 최소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맑은 고딕"/>
              </a:rPr>
              <a:t>10us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맑은 고딕"/>
              </a:rPr>
              <a:t>동안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맑은 고딕"/>
              </a:rPr>
              <a:t>HIGH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맑은 고딕"/>
              </a:rPr>
              <a:t>상태를 유지해야 측정이 가능함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D348-B8CA-4E6D-8C85-DE4357961A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9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정주기는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Datasheet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찾아보면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60ms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이상을 권장하고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D348-B8CA-4E6D-8C85-DE4357961A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02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D348-B8CA-4E6D-8C85-DE4357961A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757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프로그램 실행 시 튀는 값</a:t>
            </a:r>
            <a:r>
              <a:rPr lang="en-US" altLang="ko-KR" dirty="0"/>
              <a:t>, </a:t>
            </a:r>
            <a:r>
              <a:rPr lang="ko-KR" altLang="en-US" dirty="0"/>
              <a:t>즉 노이즈 값이 발생되는데 그 값이 광범위하다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필터를 통해 노이즈의 범위를 줄이는 것을 목적으로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7D348-B8CA-4E6D-8C85-DE4357961A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3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끝나는 부분으로부터 평균</a:t>
            </a:r>
            <a:endParaRPr lang="en-US" altLang="ko-KR" b="0" i="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ko-KR" altLang="en-US" b="1" i="0" dirty="0">
                <a:solidFill>
                  <a:srgbClr val="202124"/>
                </a:solidFill>
                <a:effectLst/>
                <a:latin typeface="맑은 고딕"/>
              </a:rPr>
              <a:t>동일한 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/>
              </a:rPr>
              <a:t>Mask</a:t>
            </a:r>
            <a:r>
              <a:rPr lang="en-US" altLang="ko-KR" sz="1200" dirty="0"/>
              <a:t>(</a:t>
            </a:r>
            <a:r>
              <a:rPr lang="ko-KR" altLang="en-US" sz="1200" dirty="0"/>
              <a:t>지정된 데이터 크기</a:t>
            </a:r>
            <a:r>
              <a:rPr lang="en-US" altLang="ko-KR" sz="1200" dirty="0"/>
              <a:t>)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/>
              </a:rPr>
              <a:t> 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맑은 고딕"/>
              </a:rPr>
              <a:t>영역의 데이터들의 평균을 구하고 그 평균값으로 노이즈 값을 줄이는 필터</a:t>
            </a:r>
            <a:endParaRPr lang="en-US" altLang="ko-KR" b="1" i="0" dirty="0">
              <a:solidFill>
                <a:srgbClr val="202124"/>
              </a:solidFill>
              <a:effectLst/>
              <a:latin typeface="맑은 고딕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1" i="0" dirty="0">
              <a:solidFill>
                <a:srgbClr val="202124"/>
              </a:solidFill>
              <a:effectLst/>
              <a:latin typeface="맑은 고딕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202124"/>
                </a:solidFill>
                <a:effectLst/>
                <a:latin typeface="맑은 고딕"/>
              </a:rPr>
              <a:t>배치식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맑은 고딕"/>
              </a:rPr>
              <a:t>(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맑은 고딕"/>
              </a:rPr>
              <a:t>batch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맑은 고딕"/>
              </a:rPr>
              <a:t>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맑은 고딕"/>
              </a:rPr>
              <a:t>expression) 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맑은 고딕"/>
              </a:rPr>
              <a:t>데이터를 모두 모아서 한꺼번에 계산　（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맑은 고딕"/>
              </a:rPr>
              <a:t>Ｖ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맑은 고딕"/>
              </a:rPr>
              <a:t>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202124"/>
                </a:solidFill>
                <a:effectLst/>
                <a:latin typeface="맑은 고딕"/>
              </a:rPr>
              <a:t>재귀식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맑은 고딕"/>
              </a:rPr>
              <a:t>(recursive expression) 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맑은 고딕"/>
              </a:rPr>
              <a:t>이전 결과를 다시 활용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0A88E-F252-4799-9D90-5851EC722D5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55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0A88E-F252-4799-9D90-5851EC722D5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254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B5C3D-5675-407E-BE96-F6ACEA5DF1A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F9A5F-252A-4118-8868-E56897933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162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B5C3D-5675-407E-BE96-F6ACEA5DF1A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F9A5F-252A-4118-8868-E56897933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0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B5C3D-5675-407E-BE96-F6ACEA5DF1A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F9A5F-252A-4118-8868-E56897933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0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B5C3D-5675-407E-BE96-F6ACEA5DF1A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F9A5F-252A-4118-8868-E56897933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8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B5C3D-5675-407E-BE96-F6ACEA5DF1A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F9A5F-252A-4118-8868-E56897933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2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B5C3D-5675-407E-BE96-F6ACEA5DF1A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F9A5F-252A-4118-8868-E56897933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08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B5C3D-5675-407E-BE96-F6ACEA5DF1A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F9A5F-252A-4118-8868-E56897933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80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B5C3D-5675-407E-BE96-F6ACEA5DF1A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F9A5F-252A-4118-8868-E56897933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33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14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B5C3D-5675-407E-BE96-F6ACEA5DF1A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F9A5F-252A-4118-8868-E56897933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79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B5C3D-5675-407E-BE96-F6ACEA5DF1A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F9A5F-252A-4118-8868-E56897933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45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B5C3D-5675-407E-BE96-F6ACEA5DF1A0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F9A5F-252A-4118-8868-E56897933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rollerstech.com/hcsr04-ultrasonic-sensor-and-stm32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hyperlink" Target="https://os.mbed.com/platforms/ST-Nucleo-F429ZI/" TargetMode="Externa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16AD394A-637A-4DA2-883A-FEE5923B7671}"/>
              </a:ext>
            </a:extLst>
          </p:cNvPr>
          <p:cNvCxnSpPr>
            <a:cxnSpLocks/>
          </p:cNvCxnSpPr>
          <p:nvPr/>
        </p:nvCxnSpPr>
        <p:spPr>
          <a:xfrm>
            <a:off x="2242163" y="30779"/>
            <a:ext cx="1379350" cy="2280878"/>
          </a:xfrm>
          <a:prstGeom prst="line">
            <a:avLst/>
          </a:prstGeom>
          <a:ln w="25400">
            <a:solidFill>
              <a:schemeClr val="bg1">
                <a:lumMod val="85000"/>
                <a:alpha val="5411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2">
            <a:extLst>
              <a:ext uri="{FF2B5EF4-FFF2-40B4-BE49-F238E27FC236}">
                <a16:creationId xmlns:a16="http://schemas.microsoft.com/office/drawing/2014/main" id="{2922EAD5-9EEB-4F8C-8B8E-1842B468DAB2}"/>
              </a:ext>
            </a:extLst>
          </p:cNvPr>
          <p:cNvSpPr/>
          <p:nvPr/>
        </p:nvSpPr>
        <p:spPr>
          <a:xfrm rot="3653092">
            <a:off x="7991200" y="1146967"/>
            <a:ext cx="1212413" cy="34550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F2F46-23F5-49D3-9052-C51B302C0A18}"/>
              </a:ext>
            </a:extLst>
          </p:cNvPr>
          <p:cNvSpPr txBox="1"/>
          <p:nvPr/>
        </p:nvSpPr>
        <p:spPr>
          <a:xfrm>
            <a:off x="0" y="2311657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0000500000000000000" pitchFamily="2" charset="0"/>
              </a:rPr>
              <a:t>초음파</a:t>
            </a:r>
            <a:r>
              <a:rPr lang="ko-KR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0000500000000000000" pitchFamily="2" charset="0"/>
              </a:rPr>
              <a:t>센서</a:t>
            </a:r>
            <a:endParaRPr 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 panose="00000500000000000000" pitchFamily="2" charset="0"/>
            </a:endParaRPr>
          </a:p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Ultra Sonic Sensor</a:t>
            </a:r>
            <a:endParaRPr lang="en-ID" sz="4800" b="1" dirty="0">
              <a:solidFill>
                <a:schemeClr val="tx1">
                  <a:lumMod val="85000"/>
                  <a:lumOff val="15000"/>
                </a:schemeClr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FCAB4-7092-44B8-8B15-57FE5657929D}"/>
              </a:ext>
            </a:extLst>
          </p:cNvPr>
          <p:cNvSpPr txBox="1"/>
          <p:nvPr/>
        </p:nvSpPr>
        <p:spPr>
          <a:xfrm>
            <a:off x="-1" y="4191014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[Intel] Edge AI SW </a:t>
            </a:r>
            <a:endParaRPr lang="en-ID" dirty="0">
              <a:solidFill>
                <a:schemeClr val="tx1">
                  <a:lumMod val="50000"/>
                  <a:lumOff val="50000"/>
                </a:schemeClr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E697F4-403B-4360-A453-255219A66B66}"/>
              </a:ext>
            </a:extLst>
          </p:cNvPr>
          <p:cNvSpPr/>
          <p:nvPr/>
        </p:nvSpPr>
        <p:spPr>
          <a:xfrm rot="3653092">
            <a:off x="8359479" y="1761721"/>
            <a:ext cx="2331709" cy="3235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55D530-6DCB-4FC6-953B-7AEAAA6E6AE9}"/>
              </a:ext>
            </a:extLst>
          </p:cNvPr>
          <p:cNvSpPr/>
          <p:nvPr/>
        </p:nvSpPr>
        <p:spPr>
          <a:xfrm rot="19508369">
            <a:off x="2278356" y="1726120"/>
            <a:ext cx="365273" cy="385194"/>
          </a:xfrm>
          <a:prstGeom prst="roundRect">
            <a:avLst/>
          </a:prstGeom>
          <a:solidFill>
            <a:srgbClr val="548235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4F7AFECA-9C28-432D-B256-BA0A7C294C48}"/>
              </a:ext>
            </a:extLst>
          </p:cNvPr>
          <p:cNvCxnSpPr>
            <a:cxnSpLocks/>
          </p:cNvCxnSpPr>
          <p:nvPr/>
        </p:nvCxnSpPr>
        <p:spPr>
          <a:xfrm>
            <a:off x="5242962" y="6380947"/>
            <a:ext cx="213303" cy="377294"/>
          </a:xfrm>
          <a:prstGeom prst="line">
            <a:avLst/>
          </a:prstGeom>
          <a:ln w="25400">
            <a:solidFill>
              <a:schemeClr val="accent1">
                <a:alpha val="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8">
            <a:extLst>
              <a:ext uri="{FF2B5EF4-FFF2-40B4-BE49-F238E27FC236}">
                <a16:creationId xmlns:a16="http://schemas.microsoft.com/office/drawing/2014/main" id="{9E1AF589-C71B-47EE-9F60-1AFD324E7552}"/>
              </a:ext>
            </a:extLst>
          </p:cNvPr>
          <p:cNvGrpSpPr/>
          <p:nvPr/>
        </p:nvGrpSpPr>
        <p:grpSpPr>
          <a:xfrm>
            <a:off x="6117964" y="5522261"/>
            <a:ext cx="51675" cy="313956"/>
            <a:chOff x="12888714" y="5094048"/>
            <a:chExt cx="47401" cy="287989"/>
          </a:xfrm>
        </p:grpSpPr>
        <p:cxnSp>
          <p:nvCxnSpPr>
            <p:cNvPr id="12" name="Straight Connector 19">
              <a:extLst>
                <a:ext uri="{FF2B5EF4-FFF2-40B4-BE49-F238E27FC236}">
                  <a16:creationId xmlns:a16="http://schemas.microsoft.com/office/drawing/2014/main" id="{D8ABDDFC-0A29-42EA-858F-ECE45A7B3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12415" y="5094048"/>
              <a:ext cx="13204" cy="134539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20">
              <a:extLst>
                <a:ext uri="{FF2B5EF4-FFF2-40B4-BE49-F238E27FC236}">
                  <a16:creationId xmlns:a16="http://schemas.microsoft.com/office/drawing/2014/main" id="{CC91FD00-EB84-4969-95CF-DEC322F3E286}"/>
                </a:ext>
              </a:extLst>
            </p:cNvPr>
            <p:cNvSpPr/>
            <p:nvPr/>
          </p:nvSpPr>
          <p:spPr>
            <a:xfrm>
              <a:off x="12888714" y="5228587"/>
              <a:ext cx="47401" cy="75784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14" name="Straight Connector 21">
              <a:extLst>
                <a:ext uri="{FF2B5EF4-FFF2-40B4-BE49-F238E27FC236}">
                  <a16:creationId xmlns:a16="http://schemas.microsoft.com/office/drawing/2014/main" id="{6D5EEAB6-B7BE-477A-A767-1428E283E22B}"/>
                </a:ext>
              </a:extLst>
            </p:cNvPr>
            <p:cNvCxnSpPr>
              <a:cxnSpLocks/>
            </p:cNvCxnSpPr>
            <p:nvPr/>
          </p:nvCxnSpPr>
          <p:spPr>
            <a:xfrm>
              <a:off x="12912414" y="5304371"/>
              <a:ext cx="0" cy="77666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: Rounded Corners 37">
            <a:extLst>
              <a:ext uri="{FF2B5EF4-FFF2-40B4-BE49-F238E27FC236}">
                <a16:creationId xmlns:a16="http://schemas.microsoft.com/office/drawing/2014/main" id="{C4AD86F3-A42B-4A41-A752-66553669627D}"/>
              </a:ext>
            </a:extLst>
          </p:cNvPr>
          <p:cNvSpPr/>
          <p:nvPr/>
        </p:nvSpPr>
        <p:spPr>
          <a:xfrm rot="19508369">
            <a:off x="9758694" y="5196693"/>
            <a:ext cx="261353" cy="275606"/>
          </a:xfrm>
          <a:prstGeom prst="roundRect">
            <a:avLst/>
          </a:prstGeom>
          <a:solidFill>
            <a:srgbClr val="548235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/>
          <p:cNvSpPr txBox="1"/>
          <p:nvPr/>
        </p:nvSpPr>
        <p:spPr>
          <a:xfrm>
            <a:off x="8492833" y="5822362"/>
            <a:ext cx="338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7F7F7F"/>
                </a:solidFill>
              </a:rPr>
              <a:t>문상원 임재환 </a:t>
            </a:r>
            <a:endParaRPr lang="en-US" altLang="ko-KR" b="1" dirty="0">
              <a:solidFill>
                <a:srgbClr val="7F7F7F"/>
              </a:solidFill>
            </a:endParaRPr>
          </a:p>
          <a:p>
            <a:pPr algn="r"/>
            <a:r>
              <a:rPr lang="ko-KR" altLang="en-US" b="1" dirty="0">
                <a:solidFill>
                  <a:srgbClr val="7F7F7F"/>
                </a:solidFill>
              </a:rPr>
              <a:t>최윤지 하종찬</a:t>
            </a:r>
          </a:p>
        </p:txBody>
      </p:sp>
      <p:cxnSp>
        <p:nvCxnSpPr>
          <p:cNvPr id="31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6890" y="4068068"/>
            <a:ext cx="954497" cy="1688330"/>
          </a:xfrm>
          <a:prstGeom prst="line">
            <a:avLst/>
          </a:prstGeom>
          <a:ln w="25400">
            <a:solidFill>
              <a:schemeClr val="bg1">
                <a:lumMod val="85000"/>
                <a:alpha val="5411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70DACB28-8CA7-4DE8-853F-8DDF8206EC78}"/>
              </a:ext>
            </a:extLst>
          </p:cNvPr>
          <p:cNvCxnSpPr>
            <a:cxnSpLocks/>
          </p:cNvCxnSpPr>
          <p:nvPr/>
        </p:nvCxnSpPr>
        <p:spPr>
          <a:xfrm>
            <a:off x="9802343" y="3860816"/>
            <a:ext cx="954497" cy="1688330"/>
          </a:xfrm>
          <a:prstGeom prst="line">
            <a:avLst/>
          </a:prstGeom>
          <a:ln w="25400">
            <a:solidFill>
              <a:schemeClr val="bg1">
                <a:lumMod val="85000"/>
                <a:alpha val="5411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4">
            <a:extLst>
              <a:ext uri="{FF2B5EF4-FFF2-40B4-BE49-F238E27FC236}">
                <a16:creationId xmlns:a16="http://schemas.microsoft.com/office/drawing/2014/main" id="{C984ECE7-6137-492D-813D-AAB413546882}"/>
              </a:ext>
            </a:extLst>
          </p:cNvPr>
          <p:cNvCxnSpPr>
            <a:cxnSpLocks/>
          </p:cNvCxnSpPr>
          <p:nvPr/>
        </p:nvCxnSpPr>
        <p:spPr>
          <a:xfrm>
            <a:off x="11490985" y="1072278"/>
            <a:ext cx="639889" cy="1131847"/>
          </a:xfrm>
          <a:prstGeom prst="line">
            <a:avLst/>
          </a:prstGeom>
          <a:ln w="25400">
            <a:solidFill>
              <a:schemeClr val="bg1">
                <a:lumMod val="85000"/>
                <a:alpha val="54118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20387"/>
          <a:stretch/>
        </p:blipFill>
        <p:spPr>
          <a:xfrm>
            <a:off x="5677607" y="5751548"/>
            <a:ext cx="836781" cy="6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999" y="1079500"/>
            <a:ext cx="435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1. HC-SR04 </a:t>
            </a:r>
            <a:r>
              <a:rPr lang="ko-KR" altLang="en-US" sz="2000" b="1" dirty="0">
                <a:solidFill>
                  <a:srgbClr val="404040"/>
                </a:solidFill>
                <a:latin typeface="Fira Code" pitchFamily="1" charset="0"/>
                <a:ea typeface="맑은 고딕" panose="020B0503020000020004" pitchFamily="50" charset="-127"/>
                <a:cs typeface="Fira Code" pitchFamily="1" charset="0"/>
              </a:rPr>
              <a:t>타이밍 다이어그램</a:t>
            </a:r>
            <a:endParaRPr lang="en-US" altLang="ko-KR" sz="2000" b="1" dirty="0">
              <a:solidFill>
                <a:srgbClr val="40404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3543" y="1763025"/>
            <a:ext cx="6731751" cy="2957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3543" y="4659712"/>
            <a:ext cx="10277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트리거핀에</a:t>
            </a:r>
            <a:r>
              <a:rPr lang="ko-KR" altLang="en-US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l-GR" altLang="ko-KR" b="1" dirty="0"/>
              <a:t>μ</a:t>
            </a:r>
            <a:r>
              <a:rPr lang="en-US" altLang="ko-KR" b="1" dirty="0">
                <a:latin typeface="맑은 고딕" panose="020B0503020000020004" pitchFamily="50" charset="-127"/>
              </a:rPr>
              <a:t>s</a:t>
            </a:r>
            <a:r>
              <a:rPr lang="el-GR" altLang="ko-KR" b="1" dirty="0"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동안 </a:t>
            </a:r>
            <a:r>
              <a:rPr lang="en-US" altLang="ko-KR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HIGH</a:t>
            </a:r>
            <a:r>
              <a:rPr lang="ko-KR" altLang="en-US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넣어줘야 초음파 센서 측정가능</a:t>
            </a:r>
            <a:endParaRPr lang="en-US" altLang="ko-KR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∵ 마이크로 초를 사용하는 함수 </a:t>
            </a:r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Delay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12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2. Delay </a:t>
            </a:r>
            <a:r>
              <a:rPr lang="ko-KR" altLang="en-US" sz="2000" b="1" dirty="0">
                <a:solidFill>
                  <a:srgbClr val="404040"/>
                </a:solidFill>
                <a:latin typeface="Fira Code" pitchFamily="1" charset="0"/>
                <a:ea typeface="맑은 고딕" panose="020B0503020000020004" pitchFamily="50" charset="-127"/>
                <a:cs typeface="Fira Code" pitchFamily="1" charset="0"/>
              </a:rPr>
              <a:t>함수</a:t>
            </a:r>
            <a:endParaRPr lang="en-US" altLang="ko-KR" sz="2000" b="1" dirty="0">
              <a:solidFill>
                <a:srgbClr val="40404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1349" y="1666041"/>
                <a:ext cx="5947101" cy="3952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endParaRPr lang="en-US" altLang="ko-KR" sz="16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CLK :</a:t>
                </a:r>
                <a:r>
                  <a:rPr lang="ko-KR" altLang="en-US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84000000hz  =84Mhz(1</a:t>
                </a:r>
                <a:r>
                  <a:rPr lang="ko-KR" altLang="en-US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초에 </a:t>
                </a: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84000000</a:t>
                </a:r>
                <a:r>
                  <a:rPr lang="ko-KR" altLang="en-US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 진동</a:t>
                </a: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 dirty="0" err="1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Prescaler</a:t>
                </a: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: 84-1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84Mhz</a:t>
                </a:r>
                <a:r>
                  <a:rPr lang="ko-KR" altLang="en-US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</a:t>
                </a: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84</a:t>
                </a:r>
                <a:r>
                  <a:rPr lang="ko-KR" altLang="en-US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분주 </a:t>
                </a: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84000000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84</m:t>
                        </m:r>
                      </m:den>
                    </m:f>
                    <m:r>
                      <a:rPr lang="en-US" altLang="ko-KR" sz="16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=100000</m:t>
                    </m:r>
                    <m:r>
                      <a:rPr lang="en-US" altLang="ko-KR" sz="1600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16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=&gt; </a:t>
                </a:r>
                <a:r>
                  <a:rPr lang="ko-KR" altLang="en-US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일초에 </a:t>
                </a: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1000000</a:t>
                </a:r>
                <a:r>
                  <a:rPr lang="ko-KR" altLang="en-US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번 진동</a:t>
                </a:r>
                <a:endParaRPr lang="en-US" altLang="ko-KR" sz="16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el-GR" altLang="ko-KR" sz="1600" dirty="0">
                    <a:ea typeface="맑은 고딕" panose="020B0503020000020004" pitchFamily="50" charset="-127"/>
                  </a:rPr>
                  <a:t>μ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 </a:t>
                </a:r>
                <a:r>
                  <a:rPr lang="en-US" altLang="ko-KR" sz="1600" dirty="0">
                    <a:solidFill>
                      <a:srgbClr val="40404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6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𝑠𝑒𝑐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1000000</m:t>
                        </m:r>
                      </m:den>
                    </m:f>
                  </m:oMath>
                </a14:m>
                <a:endParaRPr lang="en-US" altLang="ko-KR" sz="16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200000"/>
                  </a:lnSpc>
                </a:pPr>
                <a:endParaRPr lang="ko-KR" altLang="en-US" sz="16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49" y="1666041"/>
                <a:ext cx="5947101" cy="3952621"/>
              </a:xfrm>
              <a:prstGeom prst="rect">
                <a:avLst/>
              </a:prstGeom>
              <a:blipFill rotWithShape="0">
                <a:blip r:embed="rId2"/>
                <a:stretch>
                  <a:fillRect l="-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581" y="1289899"/>
            <a:ext cx="3639951" cy="7590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581" y="4416786"/>
            <a:ext cx="3177657" cy="14722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581" y="2543897"/>
            <a:ext cx="4248743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45015" y="3455293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2430" y="241137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04040"/>
                </a:solidFill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1685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0. Create Project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27" y="1643502"/>
            <a:ext cx="6357636" cy="47635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5490" y="1580001"/>
            <a:ext cx="3263900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ko-KR" sz="14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Code" pitchFamily="1" charset="0"/>
              </a:rPr>
              <a:t>    SW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Code" pitchFamily="1" charset="0"/>
              </a:rPr>
              <a:t>STM32CubeIDE 1.12.1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Code" pitchFamily="1" charset="0"/>
              </a:rPr>
              <a:t>hercules_3-2-8</a:t>
            </a:r>
          </a:p>
          <a:p>
            <a:pPr>
              <a:lnSpc>
                <a:spcPct val="150000"/>
              </a:lnSpc>
              <a:buSzPct val="100000"/>
            </a:pPr>
            <a:endParaRPr lang="en-US" altLang="ko-KR" sz="12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ra Code" pitchFamily="1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ko-KR" sz="1400" b="1" dirty="0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    HW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NUCLEO-F429ZI</a:t>
            </a:r>
            <a:endParaRPr lang="en-US" altLang="ko-KR" sz="1200" b="1" dirty="0">
              <a:solidFill>
                <a:srgbClr val="404040"/>
              </a:solidFill>
              <a:latin typeface="맑은 고딕" panose="020B0503020000020004" pitchFamily="50" charset="-127"/>
              <a:cs typeface="Fira Code" pitchFamily="1" charset="0"/>
            </a:endParaRPr>
          </a:p>
          <a:p>
            <a:pPr marL="742950" lvl="1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ko-KR" altLang="en-US" sz="1200" b="1" dirty="0" err="1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브레드보드</a:t>
            </a:r>
            <a:endParaRPr lang="en-US" altLang="ko-KR" sz="1200" b="1" dirty="0">
              <a:solidFill>
                <a:srgbClr val="404040"/>
              </a:solidFill>
              <a:latin typeface="맑은 고딕" panose="020B0503020000020004" pitchFamily="50" charset="-127"/>
              <a:cs typeface="Fira Code" pitchFamily="1" charset="0"/>
            </a:endParaRPr>
          </a:p>
          <a:p>
            <a:pPr marL="742950" lvl="1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HC-SR04</a:t>
            </a:r>
          </a:p>
          <a:p>
            <a:pPr marL="742950" lvl="1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점퍼선 </a:t>
            </a:r>
            <a:r>
              <a:rPr lang="en-US" altLang="ko-KR" sz="1200" b="1" dirty="0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4</a:t>
            </a:r>
            <a:r>
              <a:rPr lang="ko-KR" altLang="en-US" sz="1200" b="1" dirty="0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개</a:t>
            </a:r>
            <a:r>
              <a:rPr lang="en-US" altLang="ko-KR" sz="1200" b="1" dirty="0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(</a:t>
            </a:r>
            <a:r>
              <a:rPr lang="ko-KR" altLang="en-US" sz="1200" b="1" dirty="0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수</a:t>
            </a:r>
            <a:r>
              <a:rPr lang="en-US" altLang="ko-KR" sz="1200" b="1" dirty="0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-</a:t>
            </a:r>
            <a:r>
              <a:rPr lang="ko-KR" altLang="en-US" sz="1200" b="1" dirty="0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수</a:t>
            </a:r>
            <a:r>
              <a:rPr lang="en-US" altLang="ko-KR" sz="1200" b="1" dirty="0">
                <a:solidFill>
                  <a:srgbClr val="404040"/>
                </a:solidFill>
                <a:latin typeface="맑은 고딕" panose="020B0503020000020004" pitchFamily="50" charset="-127"/>
                <a:cs typeface="Fira Code" pitchFamily="1" charset="0"/>
              </a:rPr>
              <a:t>)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098" y="1279555"/>
            <a:ext cx="3781752" cy="411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1. TIM3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591090" y="1544953"/>
            <a:ext cx="4882902" cy="4938276"/>
            <a:chOff x="591090" y="1544953"/>
            <a:chExt cx="4882902" cy="4938276"/>
          </a:xfrm>
        </p:grpSpPr>
        <p:grpSp>
          <p:nvGrpSpPr>
            <p:cNvPr id="19" name="그룹 18"/>
            <p:cNvGrpSpPr/>
            <p:nvPr/>
          </p:nvGrpSpPr>
          <p:grpSpPr>
            <a:xfrm>
              <a:off x="591090" y="1852730"/>
              <a:ext cx="4882902" cy="4630499"/>
              <a:chOff x="591090" y="1586030"/>
              <a:chExt cx="5270065" cy="4997649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2"/>
              <a:srcRect r="50977"/>
              <a:stretch/>
            </p:blipFill>
            <p:spPr>
              <a:xfrm>
                <a:off x="591090" y="1586030"/>
                <a:ext cx="5270065" cy="4997649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2133599" y="4156364"/>
                <a:ext cx="3727555" cy="2743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261062" y="2920670"/>
                <a:ext cx="3389745" cy="33782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613045" y="1544953"/>
              <a:ext cx="326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00000"/>
                <a:buFont typeface="+mj-lt"/>
                <a:buAutoNum type="alphaLcPeriod"/>
              </a:pPr>
              <a:r>
                <a:rPr lang="en-US" altLang="ko-KR" sz="1400" dirty="0">
                  <a:solidFill>
                    <a:srgbClr val="40404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NVIC Settings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755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1. TIM3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6561512" y="1544953"/>
            <a:ext cx="4845706" cy="4951098"/>
            <a:chOff x="6561512" y="1544953"/>
            <a:chExt cx="4845706" cy="4951098"/>
          </a:xfrm>
        </p:grpSpPr>
        <p:grpSp>
          <p:nvGrpSpPr>
            <p:cNvPr id="22" name="그룹 21"/>
            <p:cNvGrpSpPr/>
            <p:nvPr/>
          </p:nvGrpSpPr>
          <p:grpSpPr>
            <a:xfrm>
              <a:off x="6561512" y="1852731"/>
              <a:ext cx="4845706" cy="4643320"/>
              <a:chOff x="6561513" y="1586030"/>
              <a:chExt cx="5229920" cy="5011487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61513" y="1586030"/>
                <a:ext cx="5229920" cy="5011487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8453120" y="4596185"/>
                <a:ext cx="1813098" cy="158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464202" y="5114345"/>
                <a:ext cx="1813098" cy="15869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561512" y="1544953"/>
              <a:ext cx="326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SzPct val="100000"/>
                <a:buFont typeface="+mj-lt"/>
                <a:buAutoNum type="alphaLcPeriod" startAt="3"/>
              </a:pPr>
              <a:r>
                <a:rPr lang="en-US" altLang="ko-KR" sz="1400" dirty="0">
                  <a:solidFill>
                    <a:srgbClr val="404040"/>
                  </a:solidFill>
                  <a:latin typeface="Fira Code" pitchFamily="1" charset="0"/>
                  <a:ea typeface="Fira Code" pitchFamily="1" charset="0"/>
                  <a:cs typeface="Fira Code" pitchFamily="1" charset="0"/>
                </a:rPr>
                <a:t>Parameter Settings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2642" y="4906280"/>
            <a:ext cx="3923778" cy="1875520"/>
            <a:chOff x="6373580" y="1864154"/>
            <a:chExt cx="3724275" cy="1672199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580" y="1864154"/>
              <a:ext cx="3724275" cy="1672199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6373580" y="2480503"/>
              <a:ext cx="3724275" cy="1470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1090" y="1853967"/>
            <a:ext cx="5670280" cy="2808459"/>
            <a:chOff x="591090" y="1958742"/>
            <a:chExt cx="5670280" cy="2808459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90" y="1958742"/>
              <a:ext cx="5670280" cy="2724288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5110607" y="3822328"/>
              <a:ext cx="1007889" cy="161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04040"/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0878" y="4426602"/>
              <a:ext cx="1867618" cy="340599"/>
            </a:xfrm>
            <a:prstGeom prst="rect">
              <a:avLst/>
            </a:prstGeom>
          </p:spPr>
        </p:pic>
        <p:cxnSp>
          <p:nvCxnSpPr>
            <p:cNvPr id="35" name="직선 연결선 34"/>
            <p:cNvCxnSpPr>
              <a:stCxn id="33" idx="1"/>
              <a:endCxn id="34" idx="1"/>
            </p:cNvCxnSpPr>
            <p:nvPr/>
          </p:nvCxnSpPr>
          <p:spPr>
            <a:xfrm flipH="1">
              <a:off x="4250878" y="3903291"/>
              <a:ext cx="859729" cy="693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33" idx="3"/>
              <a:endCxn id="34" idx="3"/>
            </p:cNvCxnSpPr>
            <p:nvPr/>
          </p:nvCxnSpPr>
          <p:spPr>
            <a:xfrm>
              <a:off x="6118496" y="3903291"/>
              <a:ext cx="0" cy="6936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11832" y="1544953"/>
            <a:ext cx="3263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00000"/>
              <a:buFont typeface="+mj-lt"/>
              <a:buAutoNum type="alphaLcPeriod" startAt="2"/>
            </a:pPr>
            <a:r>
              <a:rPr lang="en-US" altLang="ko-KR" sz="1400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Clock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14708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2. GPIO</a:t>
            </a:r>
          </a:p>
        </p:txBody>
      </p:sp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95865" y="1560788"/>
            <a:ext cx="7010531" cy="5132169"/>
            <a:chOff x="610140" y="1551263"/>
            <a:chExt cx="7010531" cy="513216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140" y="1551263"/>
              <a:ext cx="7010531" cy="5132169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2086494" y="3594001"/>
              <a:ext cx="4522124" cy="1510013"/>
              <a:chOff x="2086494" y="3594001"/>
              <a:chExt cx="4522124" cy="1510013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2086494" y="3594001"/>
                <a:ext cx="3566161" cy="17997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212379" y="4202318"/>
                <a:ext cx="396239" cy="90169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397" y="1836633"/>
            <a:ext cx="4485604" cy="41889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49298" t="5876" r="9178" b="27450"/>
          <a:stretch/>
        </p:blipFill>
        <p:spPr>
          <a:xfrm>
            <a:off x="4848784" y="4576164"/>
            <a:ext cx="1225261" cy="21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3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06" y="1535518"/>
            <a:ext cx="5580398" cy="50367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3. USART3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9627" y="5888353"/>
            <a:ext cx="3263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Tx/>
              <a:buChar char="-"/>
            </a:pP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Code" pitchFamily="1" charset="0"/>
              </a:rPr>
              <a:t>시리얼 통신을 사용하여 측정한 거리 출력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Code" pitchFamily="1" charset="0"/>
              </a:rPr>
              <a:t> 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6711919" y="2087967"/>
            <a:ext cx="3499315" cy="3674657"/>
            <a:chOff x="723537" y="1567081"/>
            <a:chExt cx="4600938" cy="482003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537" y="1567081"/>
              <a:ext cx="4600938" cy="482003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940647" y="5301538"/>
              <a:ext cx="2958253" cy="8039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3829050" y="5694006"/>
              <a:ext cx="629860" cy="952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7994851" y="1384456"/>
            <a:ext cx="3812617" cy="3292436"/>
            <a:chOff x="7994851" y="1384456"/>
            <a:chExt cx="3812617" cy="329243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4851" y="1384456"/>
              <a:ext cx="3812617" cy="3292436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10934700" y="1718634"/>
              <a:ext cx="872768" cy="23104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2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4. Code</a:t>
            </a:r>
          </a:p>
        </p:txBody>
      </p:sp>
      <p:pic>
        <p:nvPicPr>
          <p:cNvPr id="18434" name="Picture 2" descr="https://wikidocs.net/images/page/160654/SENSOR_SR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081212"/>
            <a:ext cx="67056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111392" y="3330059"/>
            <a:ext cx="317106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dirty="0" err="1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HAL_TIM_IC_CaptureCallback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Fira Code" pitchFamily="1" charset="0"/>
                <a:ea typeface="Fira Code" pitchFamily="1" charset="0"/>
                <a:cs typeface="Fira Code" pitchFamily="1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인터럽트를 통해 동작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99264" y="5261789"/>
            <a:ext cx="24584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0" i="0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CCR : Capture Compare Register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6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591090" y="1586787"/>
            <a:ext cx="5238210" cy="1029397"/>
            <a:chOff x="591090" y="1586787"/>
            <a:chExt cx="5238210" cy="1029397"/>
          </a:xfrm>
        </p:grpSpPr>
        <p:sp>
          <p:nvSpPr>
            <p:cNvPr id="4" name="직사각형 3"/>
            <p:cNvSpPr/>
            <p:nvPr/>
          </p:nvSpPr>
          <p:spPr>
            <a:xfrm>
              <a:off x="784225" y="1969853"/>
              <a:ext cx="5045075" cy="646331"/>
            </a:xfrm>
            <a:prstGeom prst="rect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BEGIN Includes */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#include </a:t>
              </a:r>
              <a:r>
                <a:rPr lang="en-US" altLang="ko-KR" sz="1200" b="0" dirty="0">
                  <a:solidFill>
                    <a:srgbClr val="A31515"/>
                  </a:solidFill>
                  <a:effectLst/>
                  <a:latin typeface="Fira Code" pitchFamily="1" charset="0"/>
                </a:rPr>
                <a:t>&lt;</a:t>
              </a:r>
              <a:r>
                <a:rPr lang="en-US" altLang="ko-KR" sz="1200" b="0" dirty="0" err="1">
                  <a:solidFill>
                    <a:srgbClr val="A31515"/>
                  </a:solidFill>
                  <a:effectLst/>
                  <a:latin typeface="Fira Code" pitchFamily="1" charset="0"/>
                </a:rPr>
                <a:t>stdio.h</a:t>
              </a:r>
              <a:r>
                <a:rPr lang="en-US" altLang="ko-KR" sz="1200" b="0" dirty="0">
                  <a:solidFill>
                    <a:srgbClr val="A31515"/>
                  </a:solidFill>
                  <a:effectLst/>
                  <a:latin typeface="Fira Code" pitchFamily="1" charset="0"/>
                </a:rPr>
                <a:t>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END Includes */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1090" y="1586787"/>
              <a:ext cx="3768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04040"/>
                  </a:solidFill>
                  <a:latin typeface="+mj-lt"/>
                </a:rPr>
                <a:t>- </a:t>
              </a:r>
              <a:r>
                <a:rPr lang="en-US" altLang="ko-KR" sz="1400" b="1" dirty="0" err="1">
                  <a:solidFill>
                    <a:srgbClr val="404040"/>
                  </a:solidFill>
                  <a:latin typeface="+mj-lt"/>
                </a:rPr>
                <a:t>printf</a:t>
              </a:r>
              <a:r>
                <a:rPr lang="en-US" altLang="ko-KR" sz="1400" b="1" dirty="0">
                  <a:solidFill>
                    <a:srgbClr val="404040"/>
                  </a:solidFill>
                  <a:latin typeface="+mj-lt"/>
                </a:rPr>
                <a:t> </a:t>
              </a:r>
              <a:r>
                <a:rPr lang="ko-KR" altLang="en-US" sz="1400" b="1" dirty="0">
                  <a:solidFill>
                    <a:srgbClr val="404040"/>
                  </a:solidFill>
                  <a:latin typeface="+mj-lt"/>
                </a:rPr>
                <a:t>사용 </a:t>
              </a:r>
              <a:r>
                <a:rPr lang="en-US" altLang="ko-KR" sz="1400" b="1" dirty="0">
                  <a:solidFill>
                    <a:srgbClr val="404040"/>
                  </a:solidFill>
                  <a:latin typeface="+mj-lt"/>
                </a:rPr>
                <a:t>1</a:t>
              </a:r>
              <a:endParaRPr lang="ko-KR" altLang="en-US" sz="1400" b="1" dirty="0">
                <a:solidFill>
                  <a:srgbClr val="404040"/>
                </a:solidFill>
                <a:latin typeface="+mj-lt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1090" y="2835499"/>
            <a:ext cx="5238210" cy="1214063"/>
            <a:chOff x="591090" y="1586787"/>
            <a:chExt cx="5238210" cy="1214063"/>
          </a:xfrm>
        </p:grpSpPr>
        <p:sp>
          <p:nvSpPr>
            <p:cNvPr id="18" name="직사각형 17"/>
            <p:cNvSpPr/>
            <p:nvPr/>
          </p:nvSpPr>
          <p:spPr>
            <a:xfrm>
              <a:off x="784225" y="1969853"/>
              <a:ext cx="5045075" cy="830997"/>
            </a:xfrm>
            <a:prstGeom prst="rect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BEGIN PD */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#define TRIG_PIN GPIO_PIN_5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#define TRIG_PORT GPIOA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END PD */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1090" y="1586787"/>
              <a:ext cx="3768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04040"/>
                  </a:solidFill>
                  <a:latin typeface="+mj-lt"/>
                </a:rPr>
                <a:t>- TRIG </a:t>
              </a:r>
              <a:r>
                <a:rPr lang="ko-KR" altLang="en-US" sz="1400" b="1" dirty="0">
                  <a:solidFill>
                    <a:srgbClr val="404040"/>
                  </a:solidFill>
                  <a:latin typeface="+mj-lt"/>
                </a:rPr>
                <a:t>매크로 정의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91090" y="4330519"/>
            <a:ext cx="5238210" cy="1768061"/>
            <a:chOff x="591090" y="1586787"/>
            <a:chExt cx="5238210" cy="1768061"/>
          </a:xfrm>
        </p:grpSpPr>
        <p:sp>
          <p:nvSpPr>
            <p:cNvPr id="21" name="직사각형 20"/>
            <p:cNvSpPr/>
            <p:nvPr/>
          </p:nvSpPr>
          <p:spPr>
            <a:xfrm>
              <a:off x="784225" y="1969853"/>
              <a:ext cx="5045075" cy="1384995"/>
            </a:xfrm>
            <a:prstGeom prst="rect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BEGIN PV */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uint32_t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IC_Val1 = </a:t>
              </a:r>
              <a:r>
                <a:rPr lang="en-US" altLang="ko-KR" sz="1200" b="0" dirty="0">
                  <a:solidFill>
                    <a:srgbClr val="098658"/>
                  </a:solidFill>
                  <a:effectLst/>
                  <a:latin typeface="Fira Code" pitchFamily="1" charset="0"/>
                </a:rPr>
                <a:t>0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;	</a:t>
              </a:r>
              <a:r>
                <a:rPr lang="en-US" altLang="ko-KR" sz="1200" b="0" dirty="0">
                  <a:solidFill>
                    <a:srgbClr val="57AB57"/>
                  </a:solidFill>
                  <a:effectLst/>
                  <a:latin typeface="Fira Code" pitchFamily="1" charset="0"/>
                </a:rPr>
                <a:t> </a:t>
              </a: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uint32_t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IC_Val2 = </a:t>
              </a:r>
              <a:r>
                <a:rPr lang="en-US" altLang="ko-KR" sz="1200" b="0" dirty="0">
                  <a:solidFill>
                    <a:srgbClr val="098658"/>
                  </a:solidFill>
                  <a:effectLst/>
                  <a:latin typeface="Fira Code" pitchFamily="1" charset="0"/>
                </a:rPr>
                <a:t>0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;</a:t>
              </a: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uint32_t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Difference = </a:t>
              </a:r>
              <a:r>
                <a:rPr lang="en-US" altLang="ko-KR" sz="1200" b="0" dirty="0">
                  <a:solidFill>
                    <a:srgbClr val="098658"/>
                  </a:solidFill>
                  <a:effectLst/>
                  <a:latin typeface="Fira Code" pitchFamily="1" charset="0"/>
                </a:rPr>
                <a:t>0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;</a:t>
              </a: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uint8_t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Flag = </a:t>
              </a:r>
              <a:r>
                <a:rPr lang="en-US" altLang="ko-KR" sz="1200" b="0" dirty="0">
                  <a:solidFill>
                    <a:srgbClr val="098658"/>
                  </a:solidFill>
                  <a:effectLst/>
                  <a:latin typeface="Fira Code" pitchFamily="1" charset="0"/>
                </a:rPr>
                <a:t>0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;</a:t>
              </a:r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  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uint8_t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Distance  = 0;</a:t>
              </a:r>
            </a:p>
            <a:p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END PV */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1090" y="1586787"/>
              <a:ext cx="3768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04040"/>
                  </a:solidFill>
                  <a:latin typeface="+mj-lt"/>
                </a:rPr>
                <a:t>- </a:t>
              </a:r>
              <a:r>
                <a:rPr lang="ko-KR" altLang="en-US" sz="1400" b="1" dirty="0">
                  <a:solidFill>
                    <a:srgbClr val="404040"/>
                  </a:solidFill>
                  <a:latin typeface="+mj-lt"/>
                </a:rPr>
                <a:t>변수 정의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4. Code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6791594" y="3848651"/>
            <a:ext cx="4285710" cy="553998"/>
            <a:chOff x="591090" y="1467546"/>
            <a:chExt cx="4838160" cy="553998"/>
          </a:xfrm>
        </p:grpSpPr>
        <p:sp>
          <p:nvSpPr>
            <p:cNvPr id="34" name="TextBox 33"/>
            <p:cNvSpPr txBox="1"/>
            <p:nvPr/>
          </p:nvSpPr>
          <p:spPr>
            <a:xfrm>
              <a:off x="591090" y="1586787"/>
              <a:ext cx="48381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404040"/>
                  </a:solidFill>
                  <a:latin typeface="+mj-lt"/>
                </a:rPr>
                <a:t>※ </a:t>
              </a:r>
              <a:r>
                <a:rPr lang="ko-KR" altLang="en-US" sz="1100" b="1" dirty="0">
                  <a:solidFill>
                    <a:srgbClr val="404040"/>
                  </a:solidFill>
                  <a:latin typeface="+mj-lt"/>
                </a:rPr>
                <a:t>                                           </a:t>
              </a:r>
              <a:r>
                <a:rPr lang="en-US" altLang="ko-KR" sz="1100" b="1" dirty="0">
                  <a:solidFill>
                    <a:srgbClr val="404040"/>
                  </a:solidFill>
                  <a:latin typeface="+mj-lt"/>
                </a:rPr>
                <a:t> </a:t>
              </a:r>
              <a:r>
                <a:rPr lang="ko-KR" altLang="en-US" sz="1100" b="1" dirty="0">
                  <a:solidFill>
                    <a:srgbClr val="404040"/>
                  </a:solidFill>
                  <a:latin typeface="+mj-lt"/>
                </a:rPr>
                <a:t>사이에 </a:t>
              </a:r>
              <a:r>
                <a:rPr lang="en-US" altLang="ko-KR" sz="1100" b="1" dirty="0">
                  <a:solidFill>
                    <a:srgbClr val="404040"/>
                  </a:solidFill>
                  <a:latin typeface="+mj-lt"/>
                </a:rPr>
                <a:t>delay </a:t>
              </a:r>
              <a:r>
                <a:rPr lang="ko-KR" altLang="en-US" sz="1100" b="1" dirty="0">
                  <a:solidFill>
                    <a:srgbClr val="404040"/>
                  </a:solidFill>
                  <a:latin typeface="+mj-lt"/>
                </a:rPr>
                <a:t>함수 작성</a:t>
              </a:r>
              <a:endParaRPr lang="en-US" altLang="ko-KR" sz="1100" b="1" dirty="0">
                <a:solidFill>
                  <a:srgbClr val="404040"/>
                </a:solidFill>
                <a:latin typeface="+mj-lt"/>
              </a:endParaRPr>
            </a:p>
            <a:p>
              <a:endParaRPr lang="ko-KR" altLang="en-US" sz="1100" b="1" dirty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46420" y="1467546"/>
              <a:ext cx="23812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BEGIN 0 */</a:t>
              </a:r>
            </a:p>
            <a:p>
              <a:endParaRPr lang="en-US" altLang="ko-KR" sz="1000" b="0" dirty="0">
                <a:solidFill>
                  <a:srgbClr val="008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0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END 0 */</a:t>
              </a:r>
              <a:endPara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485613" y="1624887"/>
            <a:ext cx="5238210" cy="2097745"/>
            <a:chOff x="6485613" y="1624887"/>
            <a:chExt cx="5238210" cy="2097745"/>
          </a:xfrm>
        </p:grpSpPr>
        <p:grpSp>
          <p:nvGrpSpPr>
            <p:cNvPr id="30" name="그룹 29"/>
            <p:cNvGrpSpPr/>
            <p:nvPr/>
          </p:nvGrpSpPr>
          <p:grpSpPr>
            <a:xfrm>
              <a:off x="6485613" y="1624887"/>
              <a:ext cx="5238210" cy="2097745"/>
              <a:chOff x="591090" y="1586787"/>
              <a:chExt cx="5238210" cy="2097745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784225" y="2484203"/>
                <a:ext cx="5045075" cy="1200329"/>
              </a:xfrm>
              <a:prstGeom prst="rect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0" dirty="0">
                    <a:solidFill>
                      <a:srgbClr val="008000"/>
                    </a:solidFill>
                    <a:effectLst/>
                    <a:latin typeface="Fira Code" pitchFamily="1" charset="0"/>
                  </a:rPr>
                  <a:t>/* USER CODE BEGIN 0 */</a:t>
                </a:r>
              </a:p>
              <a:p>
                <a:r>
                  <a:rPr lang="en-US" altLang="ko-KR" sz="1200" b="0" dirty="0">
                    <a:solidFill>
                      <a:srgbClr val="0000FF"/>
                    </a:solidFill>
                    <a:effectLst/>
                    <a:latin typeface="Fira Code" pitchFamily="1" charset="0"/>
                  </a:rPr>
                  <a:t>void</a:t>
                </a:r>
                <a:r>
                  <a:rPr lang="en-US" altLang="ko-KR" sz="1200" b="0" dirty="0">
                    <a:solidFill>
                      <a:srgbClr val="000000"/>
                    </a:solidFill>
                    <a:effectLst/>
                    <a:latin typeface="Fira Code" pitchFamily="1" charset="0"/>
                  </a:rPr>
                  <a:t> delay (</a:t>
                </a:r>
                <a:r>
                  <a:rPr lang="en-US" altLang="ko-KR" sz="1200" b="0" dirty="0">
                    <a:solidFill>
                      <a:srgbClr val="0000FF"/>
                    </a:solidFill>
                    <a:effectLst/>
                    <a:latin typeface="Fira Code" pitchFamily="1" charset="0"/>
                  </a:rPr>
                  <a:t>uint16_t</a:t>
                </a:r>
                <a:r>
                  <a:rPr lang="en-US" altLang="ko-KR" sz="1200" b="0" dirty="0">
                    <a:solidFill>
                      <a:srgbClr val="000000"/>
                    </a:solidFill>
                    <a:effectLst/>
                    <a:latin typeface="Fira Code" pitchFamily="1" charset="0"/>
                  </a:rPr>
                  <a:t> time)</a:t>
                </a:r>
              </a:p>
              <a:p>
                <a:r>
                  <a:rPr lang="en-US" altLang="ko-KR" sz="1200" b="0" dirty="0">
                    <a:solidFill>
                      <a:srgbClr val="000000"/>
                    </a:solidFill>
                    <a:effectLst/>
                    <a:latin typeface="Fira Code" pitchFamily="1" charset="0"/>
                  </a:rPr>
                  <a:t>{</a:t>
                </a:r>
              </a:p>
              <a:p>
                <a:r>
                  <a:rPr lang="en-US" altLang="ko-KR" sz="1200" b="0" dirty="0">
                    <a:solidFill>
                      <a:srgbClr val="000000"/>
                    </a:solidFill>
                    <a:effectLst/>
                    <a:latin typeface="Fira Code" pitchFamily="1" charset="0"/>
                  </a:rPr>
                  <a:t>    __HAL_TIM_SET_COUNTER(&amp;htim3, </a:t>
                </a:r>
                <a:r>
                  <a:rPr lang="en-US" altLang="ko-KR" sz="1200" b="0" dirty="0">
                    <a:solidFill>
                      <a:srgbClr val="098658"/>
                    </a:solidFill>
                    <a:effectLst/>
                    <a:latin typeface="Fira Code" pitchFamily="1" charset="0"/>
                  </a:rPr>
                  <a:t>0</a:t>
                </a:r>
                <a:r>
                  <a:rPr lang="en-US" altLang="ko-KR" sz="1200" b="0" dirty="0">
                    <a:solidFill>
                      <a:srgbClr val="000000"/>
                    </a:solidFill>
                    <a:effectLst/>
                    <a:latin typeface="Fira Code" pitchFamily="1" charset="0"/>
                  </a:rPr>
                  <a:t>);</a:t>
                </a:r>
              </a:p>
              <a:p>
                <a:r>
                  <a:rPr lang="en-US" altLang="ko-KR" sz="1200" b="0" dirty="0">
                    <a:solidFill>
                      <a:srgbClr val="000000"/>
                    </a:solidFill>
                    <a:effectLst/>
                    <a:latin typeface="Fira Code" pitchFamily="1" charset="0"/>
                  </a:rPr>
                  <a:t>    </a:t>
                </a:r>
                <a:r>
                  <a:rPr lang="en-US" altLang="ko-KR" sz="1200" b="0" dirty="0">
                    <a:solidFill>
                      <a:srgbClr val="0000FF"/>
                    </a:solidFill>
                    <a:effectLst/>
                    <a:latin typeface="Fira Code" pitchFamily="1" charset="0"/>
                  </a:rPr>
                  <a:t>while</a:t>
                </a:r>
                <a:r>
                  <a:rPr lang="en-US" altLang="ko-KR" sz="1200" b="0" dirty="0">
                    <a:solidFill>
                      <a:srgbClr val="000000"/>
                    </a:solidFill>
                    <a:effectLst/>
                    <a:latin typeface="Fira Code" pitchFamily="1" charset="0"/>
                  </a:rPr>
                  <a:t> (__HAL_TIM_GET_COUNTER (&amp;htim3) &lt; time);</a:t>
                </a:r>
              </a:p>
              <a:p>
                <a:r>
                  <a:rPr lang="en-US" altLang="ko-KR" sz="1200" b="0" dirty="0">
                    <a:solidFill>
                      <a:srgbClr val="000000"/>
                    </a:solidFill>
                    <a:effectLst/>
                    <a:latin typeface="Fira Code" pitchFamily="1" charset="0"/>
                  </a:rPr>
                  <a:t>}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91090" y="1586787"/>
                <a:ext cx="37687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404040"/>
                    </a:solidFill>
                    <a:latin typeface="+mj-lt"/>
                  </a:rPr>
                  <a:t>- Delay</a:t>
                </a:r>
                <a:endParaRPr lang="ko-KR" altLang="en-US" sz="1400" b="1" dirty="0">
                  <a:solidFill>
                    <a:srgbClr val="404040"/>
                  </a:solidFill>
                  <a:latin typeface="+mj-lt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6643821" y="1850613"/>
              <a:ext cx="45812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0" i="0" dirty="0">
                  <a:solidFill>
                    <a:srgbClr val="4D515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µs </a:t>
              </a:r>
              <a:r>
                <a:rPr lang="ko-KR" altLang="en-US" sz="1200" b="0" i="0" dirty="0">
                  <a:solidFill>
                    <a:srgbClr val="4D515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단위로 </a:t>
              </a:r>
              <a:r>
                <a:rPr lang="ko-KR" altLang="en-US" sz="1200" b="0" i="0" dirty="0" err="1">
                  <a:solidFill>
                    <a:srgbClr val="4D515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딜레이를</a:t>
              </a:r>
              <a:r>
                <a:rPr lang="ko-KR" altLang="en-US" sz="1200" b="0" i="0" dirty="0">
                  <a:solidFill>
                    <a:srgbClr val="4D515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주기 위해 만든 함수</a:t>
              </a:r>
              <a:endParaRPr lang="en-US" altLang="ko-KR" sz="1200" b="0" i="0" dirty="0">
                <a:solidFill>
                  <a:srgbClr val="4D515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0" i="0" dirty="0">
                  <a:solidFill>
                    <a:srgbClr val="4D515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HCSR04_Read </a:t>
              </a:r>
              <a:r>
                <a:rPr lang="ko-KR" altLang="en-US" sz="1200" b="0" i="0" dirty="0">
                  <a:solidFill>
                    <a:srgbClr val="4D515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 안에서 </a:t>
              </a:r>
              <a:r>
                <a:rPr lang="en-US" altLang="ko-KR" sz="1200" b="0" i="0" dirty="0">
                  <a:solidFill>
                    <a:srgbClr val="4D515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10us </a:t>
              </a:r>
              <a:r>
                <a:rPr lang="ko-KR" altLang="en-US" sz="1200" b="0" i="0" dirty="0" err="1">
                  <a:solidFill>
                    <a:srgbClr val="4D515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딜레이를</a:t>
              </a:r>
              <a:r>
                <a:rPr lang="ko-KR" altLang="en-US" sz="1200" b="0" i="0" dirty="0">
                  <a:solidFill>
                    <a:srgbClr val="4D5156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주기 위해 </a:t>
              </a:r>
              <a:r>
                <a:rPr lang="ko-KR" altLang="en-US" sz="1200" dirty="0">
                  <a:solidFill>
                    <a:srgbClr val="4D515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쓰임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4212587" y="5236805"/>
            <a:ext cx="6346555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IC_Val1 : 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Rising Edge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2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캡처한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타임 스탬프</a:t>
            </a:r>
            <a:endParaRPr lang="en-US" altLang="ko-KR" sz="12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IC_Val2 :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Falling Edge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2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캡처한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타임 스탬프 </a:t>
            </a:r>
            <a:endParaRPr lang="en-US" altLang="ko-KR" sz="1200" b="0" i="0" dirty="0">
              <a:solidFill>
                <a:srgbClr val="40404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40404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Difference :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 단위로 에코 핀이 </a:t>
            </a:r>
            <a:r>
              <a:rPr lang="en-US" altLang="ko-KR" sz="1200" b="0" i="0" dirty="0">
                <a:solidFill>
                  <a:srgbClr val="40404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High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유지한 시간 간격을 측정해서 거리를 파악</a:t>
            </a:r>
            <a:endParaRPr lang="en-US" altLang="ko-KR" sz="1200" b="0" i="0" dirty="0">
              <a:solidFill>
                <a:srgbClr val="40404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Flag : 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Rising Edge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Falling Edge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변경되도록 하는 플래그</a:t>
            </a:r>
            <a:r>
              <a:rPr lang="en-US" altLang="ko-KR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0" i="0" dirty="0">
              <a:solidFill>
                <a:srgbClr val="40404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Distance : </a:t>
            </a:r>
            <a:r>
              <a:rPr lang="ko-KR" altLang="en-US" sz="12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편도 거리</a:t>
            </a:r>
          </a:p>
        </p:txBody>
      </p:sp>
    </p:spTree>
    <p:extLst>
      <p:ext uri="{BB962C8B-B14F-4D97-AF65-F5344CB8AC3E}">
        <p14:creationId xmlns:p14="http://schemas.microsoft.com/office/powerpoint/2010/main" val="71711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5359400" cy="6858000"/>
          </a:xfrm>
          <a:prstGeom prst="rect">
            <a:avLst/>
          </a:prstGeom>
          <a:solidFill>
            <a:srgbClr val="5482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79030" y="1779548"/>
            <a:ext cx="388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95000"/>
                  </a:schemeClr>
                </a:solidFill>
              </a:rPr>
              <a:t>Contents</a:t>
            </a:r>
            <a:endParaRPr lang="ko-KR" altLang="en-US" sz="6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518045" y="2937768"/>
            <a:ext cx="5682710" cy="0"/>
          </a:xfrm>
          <a:prstGeom prst="line">
            <a:avLst/>
          </a:prstGeom>
          <a:ln w="38100">
            <a:solidFill>
              <a:schemeClr val="bg1">
                <a:lumMod val="85000"/>
                <a:alpha val="54118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9755D530-6DCB-4FC6-953B-7AEAAA6E6AE9}"/>
              </a:ext>
            </a:extLst>
          </p:cNvPr>
          <p:cNvSpPr/>
          <p:nvPr/>
        </p:nvSpPr>
        <p:spPr>
          <a:xfrm rot="19508369">
            <a:off x="986440" y="1324524"/>
            <a:ext cx="365273" cy="385194"/>
          </a:xfrm>
          <a:prstGeom prst="roundRect">
            <a:avLst/>
          </a:prstGeom>
          <a:solidFill>
            <a:schemeClr val="bg1"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37">
            <a:extLst>
              <a:ext uri="{FF2B5EF4-FFF2-40B4-BE49-F238E27FC236}">
                <a16:creationId xmlns:a16="http://schemas.microsoft.com/office/drawing/2014/main" id="{C4AD86F3-A42B-4A41-A752-66553669627D}"/>
              </a:ext>
            </a:extLst>
          </p:cNvPr>
          <p:cNvSpPr/>
          <p:nvPr/>
        </p:nvSpPr>
        <p:spPr>
          <a:xfrm rot="19508369">
            <a:off x="3742380" y="4688802"/>
            <a:ext cx="261353" cy="275606"/>
          </a:xfrm>
          <a:prstGeom prst="roundRect">
            <a:avLst/>
          </a:prstGeom>
          <a:solidFill>
            <a:schemeClr val="bg1">
              <a:alpha val="2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5829300" y="3302000"/>
            <a:ext cx="560070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센서란</a:t>
            </a:r>
            <a:r>
              <a:rPr lang="en-US" altLang="ko-KR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타이밍</a:t>
            </a:r>
            <a:endParaRPr lang="en-US" altLang="ko-KR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필터 적용</a:t>
            </a:r>
            <a:endParaRPr lang="en-US" altLang="ko-KR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05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직사각형 110"/>
          <p:cNvSpPr/>
          <p:nvPr/>
        </p:nvSpPr>
        <p:spPr>
          <a:xfrm>
            <a:off x="4854303" y="1023438"/>
            <a:ext cx="7058297" cy="5770811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0000FF"/>
                </a:solidFill>
                <a:effectLst/>
                <a:latin typeface="Fira Code" pitchFamily="1" charset="0"/>
              </a:rPr>
              <a:t>void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HAL_TIM_IC_CaptureCallback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TIM_HandleTypeDef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 *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htim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{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Fira Code" pitchFamily="1" charset="0"/>
              </a:rPr>
              <a:t>// if the interrupt source is channel1</a:t>
            </a:r>
            <a:endParaRPr lang="en-US" altLang="ko-KR" sz="9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Fira Code" pitchFamily="1" charset="0"/>
              </a:rPr>
              <a:t>if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 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htim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-&gt;Channel == HAL_TIM_ACTIVE_CHANNEL_1)  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{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Fira Code" pitchFamily="1" charset="0"/>
              </a:rPr>
              <a:t>// if the first value is not captured</a:t>
            </a:r>
            <a:endParaRPr lang="en-US" altLang="ko-KR" sz="9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Fira Code" pitchFamily="1" charset="0"/>
              </a:rPr>
              <a:t>if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 (Flag==</a:t>
            </a:r>
            <a:r>
              <a:rPr lang="en-US" altLang="ko-KR" sz="900" b="0" dirty="0">
                <a:solidFill>
                  <a:srgbClr val="098658"/>
                </a:solidFill>
                <a:effectLst/>
                <a:latin typeface="Fira Code" pitchFamily="1" charset="0"/>
              </a:rPr>
              <a:t>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) 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{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IC_Val1 =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HAL_TIM_ReadCapturedValue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htim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, TIM_CHANNEL_1);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Fira Code" pitchFamily="1" charset="0"/>
              </a:rPr>
              <a:t> // read the first value</a:t>
            </a:r>
            <a:endParaRPr lang="en-US" altLang="ko-KR" sz="9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Flag = </a:t>
            </a:r>
            <a:r>
              <a:rPr lang="en-US" altLang="ko-KR" sz="900" b="0" dirty="0">
                <a:solidFill>
                  <a:srgbClr val="098658"/>
                </a:solidFill>
                <a:effectLst/>
                <a:latin typeface="Fira Code" pitchFamily="1" charset="0"/>
              </a:rPr>
              <a:t>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;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Fira Code" pitchFamily="1" charset="0"/>
              </a:rPr>
              <a:t>  // set the first captured as true</a:t>
            </a:r>
            <a:endParaRPr lang="en-US" altLang="ko-KR" sz="9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/>
            </a:r>
            <a:b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Fira Code" pitchFamily="1" charset="0"/>
              </a:rPr>
              <a:t>// Now change the polarity to falling edge</a:t>
            </a:r>
            <a:endParaRPr lang="en-US" altLang="ko-KR" sz="9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__HAL_TIM_SET_CAPTUREPOLARITY(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htim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, TIM_CHANNEL_1, TIM_INPUTCHANNELPOLARITY_FALLING);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/>
            </a:r>
            <a:b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}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/>
            </a:r>
            <a:b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Fira Code" pitchFamily="1" charset="0"/>
              </a:rPr>
              <a:t>// if the first is already captured</a:t>
            </a:r>
            <a:endParaRPr lang="en-US" altLang="ko-KR" sz="9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Fira Code" pitchFamily="1" charset="0"/>
              </a:rPr>
              <a:t>else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Fira Code" pitchFamily="1" charset="0"/>
              </a:rPr>
              <a:t>if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 (Flag==</a:t>
            </a:r>
            <a:r>
              <a:rPr lang="en-US" altLang="ko-KR" sz="900" b="0" dirty="0">
                <a:solidFill>
                  <a:srgbClr val="098658"/>
                </a:solidFill>
                <a:effectLst/>
                <a:latin typeface="Fira Code" pitchFamily="1" charset="0"/>
              </a:rPr>
              <a:t>1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)  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{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IC_Val2 = 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HAL_TIM_ReadCapturedValue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htim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, TIM_CHANNEL_1);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Fira Code" pitchFamily="1" charset="0"/>
              </a:rPr>
              <a:t>  // read second value</a:t>
            </a:r>
            <a:endParaRPr lang="en-US" altLang="ko-KR" sz="9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__HAL_TIM_SET_COUNTER(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htim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altLang="ko-KR" sz="900" b="0" dirty="0">
                <a:solidFill>
                  <a:srgbClr val="098658"/>
                </a:solidFill>
                <a:effectLst/>
                <a:latin typeface="Fira Code" pitchFamily="1" charset="0"/>
              </a:rPr>
              <a:t>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);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Fira Code" pitchFamily="1" charset="0"/>
              </a:rPr>
              <a:t> // reset the counter</a:t>
            </a:r>
            <a:endParaRPr lang="en-US" altLang="ko-KR" sz="9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/>
            </a:r>
            <a:b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Fira Code" pitchFamily="1" charset="0"/>
              </a:rPr>
              <a:t>if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 (IC_Val2 &gt; IC_Val1)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{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    Difference = IC_Val2-IC_Val1;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}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/>
            </a:r>
            <a:b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Fira Code" pitchFamily="1" charset="0"/>
              </a:rPr>
              <a:t>else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altLang="ko-KR" sz="900" b="0" dirty="0">
                <a:solidFill>
                  <a:srgbClr val="0000FF"/>
                </a:solidFill>
                <a:effectLst/>
                <a:latin typeface="Fira Code" pitchFamily="1" charset="0"/>
              </a:rPr>
              <a:t>if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 (IC_Val1 &gt; IC_Val2)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{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    Difference = (</a:t>
            </a:r>
            <a:r>
              <a:rPr lang="en-US" altLang="ko-KR" sz="900" b="0" dirty="0">
                <a:solidFill>
                  <a:srgbClr val="098658"/>
                </a:solidFill>
                <a:effectLst/>
                <a:latin typeface="Fira Code" pitchFamily="1" charset="0"/>
              </a:rPr>
              <a:t>0xffff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 - IC_Val1) + IC_Val2;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}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/>
            </a:r>
            <a:b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Distance = Difference * </a:t>
            </a:r>
            <a:r>
              <a:rPr lang="en-US" altLang="ko-KR" sz="900" b="0" dirty="0">
                <a:solidFill>
                  <a:srgbClr val="098658"/>
                </a:solidFill>
                <a:effectLst/>
                <a:latin typeface="Fira Code" pitchFamily="1" charset="0"/>
              </a:rPr>
              <a:t>.034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/</a:t>
            </a:r>
            <a:r>
              <a:rPr lang="en-US" altLang="ko-KR" sz="900" b="0" dirty="0">
                <a:solidFill>
                  <a:srgbClr val="098658"/>
                </a:solidFill>
                <a:effectLst/>
                <a:latin typeface="Fira Code" pitchFamily="1" charset="0"/>
              </a:rPr>
              <a:t>2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;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Flag = </a:t>
            </a:r>
            <a:r>
              <a:rPr lang="en-US" altLang="ko-KR" sz="900" b="0" dirty="0">
                <a:solidFill>
                  <a:srgbClr val="098658"/>
                </a:solidFill>
                <a:effectLst/>
                <a:latin typeface="Fira Code" pitchFamily="1" charset="0"/>
              </a:rPr>
              <a:t>0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;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Fira Code" pitchFamily="1" charset="0"/>
              </a:rPr>
              <a:t> // set it back to false</a:t>
            </a:r>
            <a:endParaRPr lang="en-US" altLang="ko-KR" sz="9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/>
            </a:r>
            <a:b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</a:b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</a:t>
            </a:r>
            <a:r>
              <a:rPr lang="en-US" altLang="ko-KR" sz="900" b="0" dirty="0">
                <a:solidFill>
                  <a:srgbClr val="008000"/>
                </a:solidFill>
                <a:effectLst/>
                <a:latin typeface="Fira Code" pitchFamily="1" charset="0"/>
              </a:rPr>
              <a:t>// set polarity to rising edge</a:t>
            </a:r>
            <a:endParaRPr lang="en-US" altLang="ko-KR" sz="9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__HAL_TIM_SET_CAPTUREPOLARITY(</a:t>
            </a:r>
            <a:r>
              <a:rPr lang="en-US" altLang="ko-KR" sz="9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htim</a:t>
            </a:r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, TIM_CHANNEL_1, TIM_INPUTCHANNELPOLARITY_RISING);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    __HAL_TIM_DISABLE_IT(&amp;htim3, TIM_IT_CC1);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}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}</a:t>
            </a:r>
          </a:p>
          <a:p>
            <a:r>
              <a:rPr lang="en-US" altLang="ko-KR" sz="900" b="0" dirty="0">
                <a:solidFill>
                  <a:srgbClr val="000000"/>
                </a:solidFill>
                <a:effectLst/>
                <a:latin typeface="Fira Code" pitchFamily="1" charset="0"/>
              </a:rPr>
              <a:t>}</a:t>
            </a:r>
          </a:p>
        </p:txBody>
      </p:sp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4. Code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315594" y="189946"/>
            <a:ext cx="4285710" cy="553998"/>
            <a:chOff x="591090" y="1467546"/>
            <a:chExt cx="4838160" cy="553998"/>
          </a:xfrm>
        </p:grpSpPr>
        <p:sp>
          <p:nvSpPr>
            <p:cNvPr id="12" name="TextBox 11"/>
            <p:cNvSpPr txBox="1"/>
            <p:nvPr/>
          </p:nvSpPr>
          <p:spPr>
            <a:xfrm>
              <a:off x="591090" y="1586787"/>
              <a:ext cx="48381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404040"/>
                  </a:solidFill>
                  <a:latin typeface="+mj-lt"/>
                </a:rPr>
                <a:t>※ </a:t>
              </a:r>
              <a:r>
                <a:rPr lang="ko-KR" altLang="en-US" sz="1100" b="1" dirty="0">
                  <a:solidFill>
                    <a:srgbClr val="404040"/>
                  </a:solidFill>
                  <a:latin typeface="+mj-lt"/>
                </a:rPr>
                <a:t>                                           </a:t>
              </a:r>
              <a:r>
                <a:rPr lang="en-US" altLang="ko-KR" sz="1100" b="1" dirty="0">
                  <a:solidFill>
                    <a:srgbClr val="404040"/>
                  </a:solidFill>
                  <a:latin typeface="+mj-lt"/>
                </a:rPr>
                <a:t> </a:t>
              </a:r>
              <a:r>
                <a:rPr lang="ko-KR" altLang="en-US" sz="1100" b="1" dirty="0">
                  <a:solidFill>
                    <a:srgbClr val="404040"/>
                  </a:solidFill>
                  <a:latin typeface="+mj-lt"/>
                </a:rPr>
                <a:t>사이에 함수 작성</a:t>
              </a:r>
              <a:endParaRPr lang="en-US" altLang="ko-KR" sz="1100" b="1" dirty="0">
                <a:solidFill>
                  <a:srgbClr val="404040"/>
                </a:solidFill>
                <a:latin typeface="+mj-lt"/>
              </a:endParaRPr>
            </a:p>
            <a:p>
              <a:endParaRPr lang="ko-KR" altLang="en-US" sz="1100" b="1" dirty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946420" y="1467546"/>
              <a:ext cx="23812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BEGIN 0 */</a:t>
              </a:r>
            </a:p>
            <a:p>
              <a:endParaRPr lang="en-US" altLang="ko-KR" sz="1000" b="0" dirty="0">
                <a:solidFill>
                  <a:srgbClr val="008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0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END 0 */</a:t>
              </a:r>
              <a:endPara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13438" y="1393610"/>
            <a:ext cx="406808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04040"/>
                </a:solidFill>
                <a:effectLst/>
              </a:rPr>
              <a:t>- </a:t>
            </a:r>
            <a:r>
              <a:rPr lang="en-US" altLang="ko-KR" sz="1400" b="1" dirty="0" err="1">
                <a:solidFill>
                  <a:srgbClr val="404040"/>
                </a:solidFill>
                <a:effectLst/>
              </a:rPr>
              <a:t>HAL_TIM_IC_CaptureCallback</a:t>
            </a:r>
            <a:endParaRPr lang="en-US" altLang="ko-KR" sz="1400" b="1" dirty="0">
              <a:solidFill>
                <a:srgbClr val="40404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04040"/>
                </a:solidFill>
              </a:rPr>
              <a:t>   : </a:t>
            </a:r>
            <a:r>
              <a:rPr lang="ko-KR" altLang="en-US" sz="1200" dirty="0"/>
              <a:t>입력 신호가 수신되면 메모리에 타임 스탬프를 기록</a:t>
            </a:r>
            <a:endParaRPr lang="en-US" altLang="ko-KR" sz="1200" dirty="0"/>
          </a:p>
        </p:txBody>
      </p:sp>
      <p:grpSp>
        <p:nvGrpSpPr>
          <p:cNvPr id="99" name="그룹 98"/>
          <p:cNvGrpSpPr/>
          <p:nvPr/>
        </p:nvGrpSpPr>
        <p:grpSpPr>
          <a:xfrm>
            <a:off x="8508999" y="1258514"/>
            <a:ext cx="2933701" cy="553998"/>
            <a:chOff x="8186057" y="1202611"/>
            <a:chExt cx="2933701" cy="553998"/>
          </a:xfrm>
        </p:grpSpPr>
        <p:cxnSp>
          <p:nvCxnSpPr>
            <p:cNvPr id="97" name="직선 화살표 연결선 96"/>
            <p:cNvCxnSpPr/>
            <p:nvPr/>
          </p:nvCxnSpPr>
          <p:spPr>
            <a:xfrm>
              <a:off x="8186057" y="1479610"/>
              <a:ext cx="75292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938986" y="1202611"/>
              <a:ext cx="2180772" cy="553998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인터럽트 소스가 </a:t>
              </a:r>
              <a:r>
                <a:rPr lang="en-US" altLang="ko-KR" sz="10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CH1</a:t>
              </a:r>
              <a:r>
                <a:rPr lang="ko-KR" altLang="en-US" sz="10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이면 </a:t>
              </a:r>
              <a:r>
                <a:rPr lang="en-US" altLang="ko-KR" sz="1000" b="0" i="0" dirty="0" err="1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HAL_TIM_ReadCapturedValue</a:t>
              </a:r>
              <a:r>
                <a:rPr lang="en-US" altLang="ko-KR" sz="1000" b="0" i="0" dirty="0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() </a:t>
              </a:r>
              <a:r>
                <a:rPr lang="ko-KR" altLang="en-US" sz="1000" b="0" i="0" dirty="0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</a:t>
              </a:r>
              <a:endParaRPr lang="en-US" altLang="ko-KR" sz="1000" b="0" i="0" dirty="0">
                <a:solidFill>
                  <a:srgbClr val="40404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00" b="0" i="0" dirty="0" err="1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캡쳐</a:t>
              </a:r>
              <a:r>
                <a:rPr lang="en-US" altLang="ko-KR" sz="1000" b="0" i="0" dirty="0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000" b="0" i="0" dirty="0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비교기</a:t>
              </a:r>
              <a:r>
                <a:rPr lang="en-US" altLang="ko-KR" sz="1000" b="0" i="0" dirty="0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(CCR)</a:t>
              </a:r>
              <a:r>
                <a:rPr lang="ko-KR" altLang="en-US" sz="1000" b="0" i="0" dirty="0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값을 읽음</a:t>
              </a:r>
              <a:endParaRPr lang="ko-KR" altLang="en-US" sz="1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0" name="왼쪽 대괄호 99"/>
          <p:cNvSpPr/>
          <p:nvPr/>
        </p:nvSpPr>
        <p:spPr>
          <a:xfrm>
            <a:off x="5279570" y="1955799"/>
            <a:ext cx="206831" cy="1130301"/>
          </a:xfrm>
          <a:prstGeom prst="leftBracket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왼쪽 대괄호 102"/>
          <p:cNvSpPr/>
          <p:nvPr/>
        </p:nvSpPr>
        <p:spPr>
          <a:xfrm>
            <a:off x="5279569" y="3520943"/>
            <a:ext cx="206831" cy="2816357"/>
          </a:xfrm>
          <a:prstGeom prst="lef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직선 화살표 연결선 103"/>
          <p:cNvCxnSpPr>
            <a:stCxn id="100" idx="1"/>
            <a:endCxn id="101" idx="3"/>
          </p:cNvCxnSpPr>
          <p:nvPr/>
        </p:nvCxnSpPr>
        <p:spPr>
          <a:xfrm flipH="1">
            <a:off x="4365171" y="2520950"/>
            <a:ext cx="914399" cy="480052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103" idx="1"/>
            <a:endCxn id="107" idx="3"/>
          </p:cNvCxnSpPr>
          <p:nvPr/>
        </p:nvCxnSpPr>
        <p:spPr>
          <a:xfrm flipH="1">
            <a:off x="4365136" y="4929122"/>
            <a:ext cx="914433" cy="492555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/>
          <p:cNvGrpSpPr/>
          <p:nvPr/>
        </p:nvGrpSpPr>
        <p:grpSpPr>
          <a:xfrm>
            <a:off x="682400" y="4045703"/>
            <a:ext cx="3682736" cy="2748546"/>
            <a:chOff x="682451" y="3795747"/>
            <a:chExt cx="3682736" cy="2671922"/>
          </a:xfrm>
        </p:grpSpPr>
        <p:sp>
          <p:nvSpPr>
            <p:cNvPr id="107" name="직사각형 106"/>
            <p:cNvSpPr/>
            <p:nvPr/>
          </p:nvSpPr>
          <p:spPr>
            <a:xfrm>
              <a:off x="682451" y="3799054"/>
              <a:ext cx="3682736" cy="2668615"/>
            </a:xfrm>
            <a:prstGeom prst="rect">
              <a:avLst/>
            </a:prstGeom>
            <a:ln w="19050"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2886" y="3795747"/>
              <a:ext cx="3682285" cy="2616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Flag==1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673640" y="2061301"/>
            <a:ext cx="3691531" cy="1873995"/>
            <a:chOff x="673640" y="2204176"/>
            <a:chExt cx="3691531" cy="1873995"/>
          </a:xfrm>
        </p:grpSpPr>
        <p:grpSp>
          <p:nvGrpSpPr>
            <p:cNvPr id="126" name="그룹 125"/>
            <p:cNvGrpSpPr/>
            <p:nvPr/>
          </p:nvGrpSpPr>
          <p:grpSpPr>
            <a:xfrm>
              <a:off x="682417" y="2204176"/>
              <a:ext cx="3682754" cy="1873995"/>
              <a:chOff x="682417" y="2345694"/>
              <a:chExt cx="3682754" cy="1873995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682417" y="2351100"/>
                <a:ext cx="3682754" cy="1868589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682886" y="2345694"/>
                <a:ext cx="3682285" cy="261610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bg1"/>
                    </a:solidFill>
                  </a:rPr>
                  <a:t>Flag==0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673640" y="2462344"/>
              <a:ext cx="3682752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Rising Edge </a:t>
              </a:r>
              <a:r>
                <a:rPr lang="ko-KR" altLang="en-US" sz="11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감지</a:t>
              </a:r>
              <a:endParaRPr lang="en-US" altLang="ko-KR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첫 번째 타임스탬프 </a:t>
              </a:r>
              <a:r>
                <a:rPr lang="ko-KR" altLang="en-US" sz="1100" b="1" dirty="0" err="1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캡처</a:t>
              </a:r>
              <a:endParaRPr lang="en-US" altLang="ko-KR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IC_Val1 = </a:t>
              </a:r>
              <a:r>
                <a:rPr lang="en-US" altLang="ko-KR" sz="1100" dirty="0" err="1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HAL_TIM_ReadCapturedValue</a:t>
              </a:r>
              <a:endParaRPr lang="en-US" altLang="ko-KR" sz="11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1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11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1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Falling Edge</a:t>
              </a:r>
              <a:r>
                <a:rPr lang="ko-KR" altLang="en-US" sz="11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때 </a:t>
              </a:r>
              <a:r>
                <a:rPr lang="ko-KR" altLang="en-US" sz="1100" b="1" dirty="0" err="1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트리거</a:t>
              </a:r>
              <a:r>
                <a:rPr lang="ko-KR" altLang="en-US" sz="1100" b="1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되도록 변경 </a:t>
              </a:r>
              <a:endParaRPr lang="en-US" altLang="ko-KR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40404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Flag =1</a:t>
              </a:r>
              <a:endParaRPr lang="ko-KR" altLang="en-US" sz="11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682796" y="4312765"/>
            <a:ext cx="36827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Falling Edge </a:t>
            </a:r>
            <a:r>
              <a:rPr lang="ko-KR" altLang="en-US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감지</a:t>
            </a:r>
            <a:endParaRPr lang="en-US" altLang="ko-KR" sz="11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1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1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타임스탬프 </a:t>
            </a:r>
            <a:r>
              <a:rPr lang="ko-KR" altLang="en-US" sz="1100" b="1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캡처</a:t>
            </a:r>
            <a:endParaRPr lang="en-US" altLang="ko-KR" sz="11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IC_Val2 = </a:t>
            </a:r>
            <a:r>
              <a:rPr lang="en-US" altLang="ko-KR" sz="11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HAL_TIM_ReadCapturedValue</a:t>
            </a:r>
            <a:endParaRPr lang="en-US" altLang="ko-KR" sz="11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1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1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__HAL_TIM_SET_COUNTER</a:t>
            </a:r>
            <a:r>
              <a:rPr lang="ko-KR" altLang="en-US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 타이머 초기화</a:t>
            </a:r>
          </a:p>
          <a:p>
            <a:pPr algn="ctr"/>
            <a:endParaRPr lang="en-US" altLang="ko-KR" sz="1100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거리 계산</a:t>
            </a:r>
            <a:endParaRPr lang="en-US" altLang="ko-KR" sz="11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1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1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Rising Edge</a:t>
            </a:r>
            <a:r>
              <a:rPr lang="ko-KR" altLang="en-US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ko-KR" altLang="en-US" sz="1100" b="1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트리거</a:t>
            </a:r>
            <a:r>
              <a:rPr lang="ko-KR" altLang="en-US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되도록 변경 </a:t>
            </a:r>
            <a:endParaRPr lang="en-US" altLang="ko-KR" sz="11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Flag =0</a:t>
            </a:r>
            <a:endParaRPr lang="ko-KR" altLang="en-US" sz="11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2507456" y="2581275"/>
            <a:ext cx="0" cy="18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/>
          <p:nvPr/>
        </p:nvCxnSpPr>
        <p:spPr>
          <a:xfrm>
            <a:off x="2507456" y="3292113"/>
            <a:ext cx="0" cy="18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>
            <a:off x="2483643" y="4610100"/>
            <a:ext cx="0" cy="18120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>
            <a:off x="2483643" y="5297852"/>
            <a:ext cx="0" cy="18120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>
            <a:off x="2497137" y="6086475"/>
            <a:ext cx="0" cy="18120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>
            <a:off x="2488404" y="5730875"/>
            <a:ext cx="0" cy="10500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8630350" y="5462531"/>
            <a:ext cx="3028250" cy="40011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Distance : </a:t>
            </a:r>
            <a:r>
              <a:rPr lang="ko-KR" altLang="en-US" sz="1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음속</a:t>
            </a:r>
            <a:r>
              <a:rPr lang="en-US" altLang="ko-KR" sz="1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(340m/s)</a:t>
            </a:r>
            <a:r>
              <a:rPr lang="ko-KR" altLang="en-US" sz="1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곱하고 왕복거리를 </a:t>
            </a:r>
            <a:r>
              <a:rPr lang="en-US" altLang="ko-KR" sz="1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로나누고</a:t>
            </a:r>
            <a:r>
              <a:rPr lang="en-US" altLang="ko-KR" sz="1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단위환산</a:t>
            </a:r>
            <a:r>
              <a:rPr lang="en-US" altLang="ko-KR" sz="1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(10^-4)(cm)</a:t>
            </a:r>
            <a:r>
              <a:rPr lang="ko-KR" altLang="en-US" sz="1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한 편도거리</a:t>
            </a:r>
          </a:p>
        </p:txBody>
      </p:sp>
      <p:cxnSp>
        <p:nvCxnSpPr>
          <p:cNvPr id="171" name="직선 화살표 연결선 170"/>
          <p:cNvCxnSpPr>
            <a:endCxn id="170" idx="1"/>
          </p:cNvCxnSpPr>
          <p:nvPr/>
        </p:nvCxnSpPr>
        <p:spPr>
          <a:xfrm>
            <a:off x="8041069" y="5585641"/>
            <a:ext cx="589281" cy="769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0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4. Code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91090" y="1479610"/>
            <a:ext cx="6906537" cy="2479060"/>
            <a:chOff x="513438" y="3547247"/>
            <a:chExt cx="5238210" cy="2479060"/>
          </a:xfrm>
        </p:grpSpPr>
        <p:sp>
          <p:nvSpPr>
            <p:cNvPr id="33" name="TextBox 32"/>
            <p:cNvSpPr txBox="1"/>
            <p:nvPr/>
          </p:nvSpPr>
          <p:spPr>
            <a:xfrm>
              <a:off x="513438" y="3547247"/>
              <a:ext cx="3768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04040"/>
                  </a:solidFill>
                  <a:latin typeface="+mj-lt"/>
                </a:rPr>
                <a:t>- </a:t>
              </a:r>
              <a:r>
                <a:rPr lang="ko-KR" altLang="en-US" sz="1400" b="1" dirty="0">
                  <a:solidFill>
                    <a:srgbClr val="404040"/>
                  </a:solidFill>
                  <a:latin typeface="+mj-lt"/>
                </a:rPr>
                <a:t>초음파 센서 </a:t>
              </a:r>
              <a:r>
                <a:rPr lang="en-US" altLang="ko-KR" sz="1400" b="1" dirty="0">
                  <a:solidFill>
                    <a:srgbClr val="404040"/>
                  </a:solidFill>
                  <a:latin typeface="+mj-lt"/>
                </a:rPr>
                <a:t>Read</a:t>
              </a:r>
              <a:endParaRPr lang="ko-KR" altLang="en-US" sz="1400" b="1" dirty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06573" y="3902649"/>
              <a:ext cx="5045075" cy="2123658"/>
            </a:xfrm>
            <a:prstGeom prst="rect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void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HCSR04_Read (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void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)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{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    </a:t>
              </a:r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// pull the TRIG pin HIGH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    </a:t>
              </a:r>
              <a:r>
                <a:rPr lang="en-US" altLang="ko-KR" sz="1200" b="0" dirty="0" err="1">
                  <a:solidFill>
                    <a:srgbClr val="000000"/>
                  </a:solidFill>
                  <a:effectLst/>
                  <a:latin typeface="Fira Code" pitchFamily="1" charset="0"/>
                </a:rPr>
                <a:t>HAL_GPIO_WritePin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(TRIG_PORT, TRIG_PIN, GPIO_PIN_SET);  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    </a:t>
              </a:r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// wait for 10 us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    delay(</a:t>
              </a:r>
              <a:r>
                <a:rPr lang="en-US" altLang="ko-KR" sz="1200" b="0" dirty="0">
                  <a:solidFill>
                    <a:srgbClr val="098658"/>
                  </a:solidFill>
                  <a:effectLst/>
                  <a:latin typeface="Fira Code" pitchFamily="1" charset="0"/>
                </a:rPr>
                <a:t>10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);  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    </a:t>
              </a:r>
              <a:r>
                <a:rPr lang="en-US" altLang="ko-KR" sz="12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// pull the TRIG pin low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    </a:t>
              </a:r>
              <a:r>
                <a:rPr lang="en-US" altLang="ko-KR" sz="1200" b="0" dirty="0" err="1">
                  <a:solidFill>
                    <a:srgbClr val="000000"/>
                  </a:solidFill>
                  <a:effectLst/>
                  <a:latin typeface="Fira Code" pitchFamily="1" charset="0"/>
                </a:rPr>
                <a:t>HAL_GPIO_WritePin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(TRIG_PORT, TRIG_PIN, GPIO_PIN_RESET);  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/>
              </a:r>
              <a:b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</a:b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    __HAL_TIM_ENABLE_IT(&amp;htim3, TIM_IT_CC1);</a:t>
              </a:r>
            </a:p>
            <a:p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}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315594" y="189946"/>
            <a:ext cx="4285710" cy="553998"/>
            <a:chOff x="591090" y="1467546"/>
            <a:chExt cx="4838160" cy="553998"/>
          </a:xfrm>
        </p:grpSpPr>
        <p:sp>
          <p:nvSpPr>
            <p:cNvPr id="35" name="TextBox 34"/>
            <p:cNvSpPr txBox="1"/>
            <p:nvPr/>
          </p:nvSpPr>
          <p:spPr>
            <a:xfrm>
              <a:off x="591090" y="1586787"/>
              <a:ext cx="48381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rgbClr val="404040"/>
                  </a:solidFill>
                  <a:latin typeface="+mj-lt"/>
                </a:rPr>
                <a:t>※ </a:t>
              </a:r>
              <a:r>
                <a:rPr lang="ko-KR" altLang="en-US" sz="1100" b="1" dirty="0">
                  <a:solidFill>
                    <a:srgbClr val="404040"/>
                  </a:solidFill>
                  <a:latin typeface="+mj-lt"/>
                </a:rPr>
                <a:t>                                           </a:t>
              </a:r>
              <a:r>
                <a:rPr lang="en-US" altLang="ko-KR" sz="1100" b="1" dirty="0">
                  <a:solidFill>
                    <a:srgbClr val="404040"/>
                  </a:solidFill>
                  <a:latin typeface="+mj-lt"/>
                </a:rPr>
                <a:t> </a:t>
              </a:r>
              <a:r>
                <a:rPr lang="ko-KR" altLang="en-US" sz="1100" b="1" dirty="0">
                  <a:solidFill>
                    <a:srgbClr val="404040"/>
                  </a:solidFill>
                  <a:latin typeface="+mj-lt"/>
                </a:rPr>
                <a:t>사이에 함수 작성</a:t>
              </a:r>
              <a:endParaRPr lang="en-US" altLang="ko-KR" sz="1100" b="1" dirty="0">
                <a:solidFill>
                  <a:srgbClr val="404040"/>
                </a:solidFill>
                <a:latin typeface="+mj-lt"/>
              </a:endParaRPr>
            </a:p>
            <a:p>
              <a:endParaRPr lang="ko-KR" altLang="en-US" sz="1100" b="1" dirty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46420" y="1467546"/>
              <a:ext cx="238125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BEGIN 0 */</a:t>
              </a:r>
            </a:p>
            <a:p>
              <a:endParaRPr lang="en-US" altLang="ko-KR" sz="1000" b="0" dirty="0">
                <a:solidFill>
                  <a:srgbClr val="008000"/>
                </a:solidFill>
                <a:effectLst/>
                <a:latin typeface="Fira Code" pitchFamily="1" charset="0"/>
              </a:endParaRPr>
            </a:p>
            <a:p>
              <a:r>
                <a:rPr lang="en-US" altLang="ko-KR" sz="1000" b="0" dirty="0">
                  <a:solidFill>
                    <a:srgbClr val="008000"/>
                  </a:solidFill>
                  <a:effectLst/>
                  <a:latin typeface="Fira Code" pitchFamily="1" charset="0"/>
                </a:rPr>
                <a:t>/* USER CODE END 0 */</a:t>
              </a:r>
              <a:endPara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83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1090" y="1586787"/>
            <a:ext cx="3768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04040"/>
                </a:solidFill>
                <a:latin typeface="+mj-lt"/>
              </a:rPr>
              <a:t>- </a:t>
            </a:r>
            <a:r>
              <a:rPr lang="en-US" altLang="ko-KR" sz="1400" b="1" dirty="0" err="1">
                <a:solidFill>
                  <a:srgbClr val="404040"/>
                </a:solidFill>
                <a:latin typeface="+mj-lt"/>
              </a:rPr>
              <a:t>int</a:t>
            </a:r>
            <a:r>
              <a:rPr lang="en-US" altLang="ko-KR" sz="1400" b="1" dirty="0">
                <a:solidFill>
                  <a:srgbClr val="404040"/>
                </a:solidFill>
                <a:latin typeface="+mj-lt"/>
              </a:rPr>
              <a:t> main(void) </a:t>
            </a:r>
            <a:r>
              <a:rPr lang="ko-KR" altLang="en-US" sz="1400" b="1" dirty="0">
                <a:solidFill>
                  <a:srgbClr val="404040"/>
                </a:solidFill>
                <a:latin typeface="+mj-lt"/>
              </a:rPr>
              <a:t>내부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4. Code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4905" y="2001741"/>
            <a:ext cx="4769120" cy="830997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8000"/>
                </a:solidFill>
                <a:effectLst/>
                <a:latin typeface="Fira Code" pitchFamily="1" charset="0"/>
              </a:rPr>
              <a:t>/* USER CODE BEGIN 2 */</a:t>
            </a:r>
            <a:endParaRPr lang="en-US" altLang="ko-KR" sz="12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 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HAL_TIM_IC_Start_IT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(&amp;htim3, TIM_CHANNEL_1);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 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printf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Fira Code" pitchFamily="1" charset="0"/>
              </a:rPr>
              <a:t>“HC-SR04 TEST \r\n"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);</a:t>
            </a:r>
          </a:p>
          <a:p>
            <a:r>
              <a:rPr lang="en-US" altLang="ko-KR" sz="1200" b="0" dirty="0">
                <a:solidFill>
                  <a:srgbClr val="008000"/>
                </a:solidFill>
                <a:effectLst/>
                <a:latin typeface="Fira Code" pitchFamily="1" charset="0"/>
              </a:rPr>
              <a:t>  /* USER CODE END 2 */</a:t>
            </a:r>
            <a:endParaRPr lang="en-US" altLang="ko-KR" sz="1200" b="0" dirty="0">
              <a:solidFill>
                <a:srgbClr val="000000"/>
              </a:solidFill>
              <a:effectLst/>
              <a:latin typeface="Fira Code" pitchFamily="1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4905" y="3003236"/>
            <a:ext cx="4769120" cy="1384995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8000"/>
                </a:solidFill>
                <a:effectLst/>
                <a:latin typeface="Fira Code" pitchFamily="1" charset="0"/>
              </a:rPr>
              <a:t>/* USER CODE BEGIN WHILE */</a:t>
            </a:r>
            <a:endParaRPr lang="en-US" altLang="ko-KR" sz="12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Fira Code" pitchFamily="1" charset="0"/>
              </a:rPr>
              <a:t>while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 (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Fira Code" pitchFamily="1" charset="0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 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HCSR04_Read();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printf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Fira Code" pitchFamily="1" charset="0"/>
              </a:rPr>
              <a:t>"%d cm\r\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Fira Code" pitchFamily="1" charset="0"/>
              </a:rPr>
              <a:t>n"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,Distance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HAL_Delay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Fira Code" pitchFamily="1" charset="0"/>
              </a:rPr>
              <a:t>200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 pitchFamily="1" charset="0"/>
              </a:rPr>
              <a:t>);</a:t>
            </a:r>
          </a:p>
          <a:p>
            <a:r>
              <a:rPr lang="en-US" altLang="ko-KR" sz="1200" b="0" dirty="0">
                <a:solidFill>
                  <a:srgbClr val="008000"/>
                </a:solidFill>
                <a:effectLst/>
                <a:latin typeface="Fira Code" pitchFamily="1" charset="0"/>
              </a:rPr>
              <a:t>    /* USER CODE END WHILE */</a:t>
            </a:r>
            <a:endParaRPr lang="en-US" altLang="ko-KR" sz="1200" b="0" dirty="0">
              <a:solidFill>
                <a:srgbClr val="000000"/>
              </a:solidFill>
              <a:effectLst/>
              <a:latin typeface="Fira Code" pitchFamily="1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39390" y="1586786"/>
            <a:ext cx="3768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404040"/>
                </a:solidFill>
                <a:latin typeface="+mj-lt"/>
              </a:rPr>
              <a:t>- </a:t>
            </a:r>
            <a:r>
              <a:rPr lang="en-US" altLang="ko-KR" sz="1400" b="1" dirty="0" err="1">
                <a:solidFill>
                  <a:srgbClr val="404040"/>
                </a:solidFill>
                <a:latin typeface="+mj-lt"/>
              </a:rPr>
              <a:t>printf</a:t>
            </a:r>
            <a:r>
              <a:rPr lang="en-US" altLang="ko-KR" sz="1400" b="1" dirty="0">
                <a:solidFill>
                  <a:srgbClr val="404040"/>
                </a:solidFill>
                <a:latin typeface="+mj-lt"/>
              </a:rPr>
              <a:t> </a:t>
            </a:r>
            <a:r>
              <a:rPr lang="ko-KR" altLang="en-US" sz="1400" b="1" dirty="0">
                <a:solidFill>
                  <a:srgbClr val="404040"/>
                </a:solidFill>
                <a:latin typeface="+mj-lt"/>
              </a:rPr>
              <a:t>사용 </a:t>
            </a:r>
            <a:r>
              <a:rPr lang="en-US" altLang="ko-KR" sz="1400" b="1" dirty="0">
                <a:solidFill>
                  <a:srgbClr val="404040"/>
                </a:solidFill>
                <a:latin typeface="+mj-lt"/>
              </a:rPr>
              <a:t>2</a:t>
            </a:r>
            <a:endParaRPr lang="ko-KR" altLang="en-US" sz="1400" b="1" dirty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16651" y="2001741"/>
            <a:ext cx="5695949" cy="2400657"/>
          </a:xfrm>
          <a:prstGeom prst="rect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Fira Code" pitchFamily="1" charset="0"/>
              </a:rPr>
              <a:t>/* USER CODE BEGIN 4 */</a:t>
            </a:r>
            <a:endParaRPr lang="en-US" altLang="ko-KR" sz="10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1000" b="0" dirty="0" err="1">
                <a:solidFill>
                  <a:srgbClr val="0000FF"/>
                </a:solidFill>
                <a:effectLst/>
                <a:latin typeface="Fira Code" pitchFamily="1" charset="0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__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io_putchar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Fira Code" pitchFamily="1" charset="0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ch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{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Fira Code" pitchFamily="1" charset="0"/>
              </a:rPr>
              <a:t>    //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Fira Code" pitchFamily="1" charset="0"/>
              </a:rPr>
              <a:t>UART_HandleTypeDef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Fira Code" pitchFamily="1" charset="0"/>
              </a:rPr>
              <a:t> huart1;</a:t>
            </a:r>
            <a:endParaRPr lang="en-US" altLang="ko-KR" sz="10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HAL_UART_Transmit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(&amp;huart3, (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Fira Code" pitchFamily="1" charset="0"/>
              </a:rPr>
              <a:t>uint8_t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*)&amp;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ch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Fira Code" pitchFamily="1" charset="0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Fira Code" pitchFamily="1" charset="0"/>
              </a:rPr>
              <a:t>0xFFFF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 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Fira Code" pitchFamily="1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ch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}</a:t>
            </a:r>
          </a:p>
          <a:p>
            <a:r>
              <a:rPr lang="en-US" altLang="ko-KR" sz="1000" b="0" dirty="0" err="1">
                <a:solidFill>
                  <a:srgbClr val="0000FF"/>
                </a:solidFill>
                <a:effectLst/>
                <a:latin typeface="Fira Code" pitchFamily="1" charset="0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_write(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Fira Code" pitchFamily="1" charset="0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file,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Fira Code" pitchFamily="1" charset="0"/>
              </a:rPr>
              <a:t>char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*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ptr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Fira Code" pitchFamily="1" charset="0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{      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Fira Code" pitchFamily="1" charset="0"/>
              </a:rPr>
              <a:t>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DataIdx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Fira Code" pitchFamily="1" charset="0"/>
              </a:rPr>
              <a:t>for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DataIdx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= </a:t>
            </a:r>
            <a:r>
              <a:rPr lang="en-US" altLang="ko-KR" sz="1000" b="0" dirty="0">
                <a:solidFill>
                  <a:srgbClr val="098658"/>
                </a:solidFill>
                <a:effectLst/>
                <a:latin typeface="Fira Code" pitchFamily="1" charset="0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;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DataIdx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&lt;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;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DataIdx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++)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__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io_putchar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(*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ptr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++);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Fira Code" pitchFamily="1" charset="0"/>
              </a:rPr>
              <a:t>  //</a:t>
            </a:r>
            <a:endParaRPr lang="en-US" altLang="ko-KR" sz="10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}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Fira Code" pitchFamily="1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Fira Code" pitchFamily="1" charset="0"/>
              </a:rPr>
              <a:t>}</a:t>
            </a: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Fira Code" pitchFamily="1" charset="0"/>
              </a:rPr>
              <a:t>/* USER CODE END 4 */</a:t>
            </a:r>
            <a:endParaRPr lang="en-US" altLang="ko-KR" sz="1000" b="0" dirty="0">
              <a:solidFill>
                <a:srgbClr val="000000"/>
              </a:solidFill>
              <a:effectLst/>
              <a:latin typeface="Fira Code" pitchFamily="1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454602" y="6292839"/>
            <a:ext cx="34579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hlinkClick r:id="rId3"/>
              </a:rPr>
              <a:t>HCSR04 Ultrasonic sensor and STM32 » </a:t>
            </a:r>
            <a:r>
              <a:rPr lang="en-US" altLang="ko-KR" sz="1000" dirty="0" err="1">
                <a:hlinkClick r:id="rId3"/>
              </a:rPr>
              <a:t>ControllersTech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06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4. </a:t>
            </a:r>
            <a:r>
              <a: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Code" pitchFamily="1" charset="0"/>
              </a:rPr>
              <a:t>회로구성</a:t>
            </a:r>
            <a:endParaRPr lang="en-US" altLang="ko-KR" sz="20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ra Code" pitchFamily="1" charset="0"/>
            </a:endParaRPr>
          </a:p>
        </p:txBody>
      </p:sp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4110792" y="1850374"/>
            <a:ext cx="7867305" cy="4686140"/>
            <a:chOff x="235490" y="1363433"/>
            <a:chExt cx="7867305" cy="4686140"/>
          </a:xfrm>
        </p:grpSpPr>
        <p:grpSp>
          <p:nvGrpSpPr>
            <p:cNvPr id="16" name="그룹 15"/>
            <p:cNvGrpSpPr/>
            <p:nvPr/>
          </p:nvGrpSpPr>
          <p:grpSpPr>
            <a:xfrm>
              <a:off x="235490" y="1373406"/>
              <a:ext cx="3926935" cy="4414557"/>
              <a:chOff x="235490" y="1725831"/>
              <a:chExt cx="3926935" cy="4414557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/>
              <a:srcRect r="33284"/>
              <a:stretch/>
            </p:blipFill>
            <p:spPr>
              <a:xfrm>
                <a:off x="235490" y="1725831"/>
                <a:ext cx="3926935" cy="4414557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550122" y="2762527"/>
                <a:ext cx="2850303" cy="28547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4477057" y="1363433"/>
              <a:ext cx="3625738" cy="4434502"/>
              <a:chOff x="8305800" y="1725831"/>
              <a:chExt cx="3625738" cy="4434502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rcRect l="38679"/>
              <a:stretch/>
            </p:blipFill>
            <p:spPr>
              <a:xfrm>
                <a:off x="8305800" y="1725831"/>
                <a:ext cx="3625738" cy="4434502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9115425" y="2667000"/>
                <a:ext cx="2797175" cy="2857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550122" y="5787963"/>
              <a:ext cx="273415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hlinkClick r:id="rId5"/>
                </a:rPr>
                <a:t>NUCLEO-F429ZI | </a:t>
              </a:r>
              <a:r>
                <a:rPr lang="en-US" altLang="ko-KR" sz="1100" dirty="0" err="1">
                  <a:hlinkClick r:id="rId5"/>
                </a:rPr>
                <a:t>Mbed</a:t>
              </a:r>
              <a:endParaRPr lang="ko-KR" altLang="en-US" sz="1100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79493" y="1504692"/>
            <a:ext cx="3109153" cy="3028950"/>
            <a:chOff x="8638346" y="1659156"/>
            <a:chExt cx="3109153" cy="3028950"/>
          </a:xfrm>
        </p:grpSpPr>
        <p:pic>
          <p:nvPicPr>
            <p:cNvPr id="1028" name="Picture 4" descr="아두이노 초음파 센서 HC-SR04 - 자바실험실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82"/>
            <a:stretch/>
          </p:blipFill>
          <p:spPr bwMode="auto">
            <a:xfrm>
              <a:off x="9610724" y="1659156"/>
              <a:ext cx="2136775" cy="302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8638346" y="2724150"/>
              <a:ext cx="1028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/>
                <a:t>GND</a:t>
              </a:r>
            </a:p>
            <a:p>
              <a:pPr algn="r"/>
              <a:r>
                <a:rPr lang="en-US" altLang="ko-KR" sz="1200" dirty="0"/>
                <a:t>PA6</a:t>
              </a:r>
            </a:p>
            <a:p>
              <a:pPr algn="r"/>
              <a:r>
                <a:rPr lang="en-US" altLang="ko-KR" sz="1200" dirty="0"/>
                <a:t>PA5</a:t>
              </a:r>
            </a:p>
            <a:p>
              <a:pPr algn="r"/>
              <a:r>
                <a:rPr lang="en-US" altLang="ko-KR" sz="1200" dirty="0"/>
                <a:t>5V</a:t>
              </a:r>
              <a:endParaRPr lang="ko-KR" altLang="en-US" sz="1200" dirty="0"/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21081"/>
              </p:ext>
            </p:extLst>
          </p:nvPr>
        </p:nvGraphicFramePr>
        <p:xfrm>
          <a:off x="591090" y="4684596"/>
          <a:ext cx="3053810" cy="1851918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580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NUCLEO-f429ZI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HC-SR04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04040"/>
                          </a:solidFill>
                        </a:rPr>
                        <a:t>5V</a:t>
                      </a:r>
                      <a:endParaRPr lang="ko-KR" altLang="en-US" sz="1200" b="1" dirty="0">
                        <a:solidFill>
                          <a:srgbClr val="40404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rgbClr val="404040"/>
                          </a:solidFill>
                        </a:rPr>
                        <a:t>Vcc</a:t>
                      </a:r>
                      <a:endParaRPr lang="ko-KR" altLang="en-US" sz="1200" b="1" dirty="0">
                        <a:solidFill>
                          <a:srgbClr val="40404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04040"/>
                          </a:solidFill>
                        </a:rPr>
                        <a:t>PA5</a:t>
                      </a:r>
                      <a:endParaRPr lang="ko-KR" altLang="en-US" sz="1200" b="1" dirty="0">
                        <a:solidFill>
                          <a:srgbClr val="40404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404040"/>
                          </a:solidFill>
                        </a:rPr>
                        <a:t>Trig</a:t>
                      </a:r>
                      <a:endParaRPr lang="ko-KR" altLang="en-US" sz="1200" b="1" dirty="0">
                        <a:solidFill>
                          <a:srgbClr val="40404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rgbClr val="404040"/>
                          </a:solidFill>
                        </a:rPr>
                        <a:t>PA6</a:t>
                      </a:r>
                      <a:endParaRPr lang="ko-KR" altLang="en-US" sz="1200" b="1" dirty="0" smtClean="0">
                        <a:solidFill>
                          <a:srgbClr val="40404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rgbClr val="404040"/>
                          </a:solidFill>
                        </a:rPr>
                        <a:t>Ehco</a:t>
                      </a:r>
                      <a:endParaRPr lang="ko-KR" altLang="en-US" sz="1200" b="1" dirty="0">
                        <a:solidFill>
                          <a:srgbClr val="40404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GND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rgbClr val="404040"/>
                          </a:solidFill>
                        </a:rPr>
                        <a:t>Gnd</a:t>
                      </a:r>
                      <a:endParaRPr lang="ko-KR" altLang="en-US" sz="1200" b="1" dirty="0">
                        <a:solidFill>
                          <a:srgbClr val="40404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268737" y="2839724"/>
            <a:ext cx="109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5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6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03867" y="2734363"/>
            <a:ext cx="109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5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6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196517" y="1123950"/>
            <a:ext cx="0" cy="5591175"/>
          </a:xfrm>
          <a:prstGeom prst="line">
            <a:avLst/>
          </a:prstGeom>
          <a:ln>
            <a:solidFill>
              <a:srgbClr val="548235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38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4. </a:t>
            </a:r>
            <a:r>
              <a:rPr lang="ko-KR" altLang="en-US" sz="20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Fira Code" pitchFamily="1" charset="0"/>
              </a:rPr>
              <a:t>회로구성</a:t>
            </a:r>
            <a:endParaRPr lang="en-US" altLang="ko-KR" sz="20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ra Code" pitchFamily="1" charset="0"/>
            </a:endParaRPr>
          </a:p>
        </p:txBody>
      </p:sp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3" r="8519" b="20555"/>
          <a:stretch/>
        </p:blipFill>
        <p:spPr>
          <a:xfrm rot="16200000">
            <a:off x="6669456" y="1341069"/>
            <a:ext cx="4133850" cy="52998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11824"/>
          <a:stretch/>
        </p:blipFill>
        <p:spPr>
          <a:xfrm>
            <a:off x="1047750" y="1924049"/>
            <a:ext cx="4541098" cy="41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5. Result</a:t>
            </a:r>
            <a:endParaRPr lang="en-US" altLang="ko-KR" sz="20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Fira Code" pitchFamily="1" charset="0"/>
            </a:endParaRPr>
          </a:p>
        </p:txBody>
      </p:sp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실습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21" y="1666041"/>
            <a:ext cx="8601648" cy="484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45015" y="3455293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2430" y="241137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04040"/>
                </a:solidFill>
              </a:rPr>
              <a:t>필터 적용</a:t>
            </a:r>
          </a:p>
        </p:txBody>
      </p:sp>
    </p:spTree>
    <p:extLst>
      <p:ext uri="{BB962C8B-B14F-4D97-AF65-F5344CB8AC3E}">
        <p14:creationId xmlns:p14="http://schemas.microsoft.com/office/powerpoint/2010/main" val="29624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필터 적용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49873-091F-8ABC-8E5F-B9432B1CA8B4}"/>
              </a:ext>
            </a:extLst>
          </p:cNvPr>
          <p:cNvSpPr txBox="1"/>
          <p:nvPr/>
        </p:nvSpPr>
        <p:spPr>
          <a:xfrm>
            <a:off x="1181640" y="4616894"/>
            <a:ext cx="978481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Moving Average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Filter</a:t>
            </a:r>
            <a:r>
              <a:rPr lang="ko-KR" altLang="en-US" sz="2200" dirty="0"/>
              <a:t> </a:t>
            </a:r>
            <a:r>
              <a:rPr lang="en-US" altLang="ko-KR" sz="2200" dirty="0"/>
              <a:t>(</a:t>
            </a:r>
            <a:r>
              <a:rPr lang="ko-KR" altLang="en-US" sz="2200" dirty="0"/>
              <a:t>이동평균 필터</a:t>
            </a:r>
            <a:r>
              <a:rPr lang="en-US" altLang="ko-KR" sz="2200" dirty="0"/>
              <a:t>)</a:t>
            </a:r>
          </a:p>
          <a:p>
            <a:pPr algn="ctr"/>
            <a:r>
              <a:rPr lang="ko-KR" altLang="en-US" sz="2000" dirty="0"/>
              <a:t>동일한 </a:t>
            </a:r>
            <a:r>
              <a:rPr lang="en-US" altLang="ko-KR" sz="2000" dirty="0"/>
              <a:t>Mask(</a:t>
            </a:r>
            <a:r>
              <a:rPr lang="ko-KR" altLang="en-US" sz="2000" dirty="0"/>
              <a:t>지정된 데이터 크기</a:t>
            </a:r>
            <a:r>
              <a:rPr lang="en-US" altLang="ko-KR" sz="2000" dirty="0"/>
              <a:t>) </a:t>
            </a:r>
            <a:r>
              <a:rPr lang="ko-KR" altLang="en-US" sz="2000" dirty="0"/>
              <a:t>영역의 데이터들의 평균을 구하고 </a:t>
            </a:r>
            <a:endParaRPr lang="en-US" altLang="ko-KR" sz="2000" dirty="0"/>
          </a:p>
          <a:p>
            <a:pPr algn="ctr"/>
            <a:r>
              <a:rPr lang="ko-KR" altLang="en-US" sz="2000" dirty="0"/>
              <a:t>그 평균값으로 노이즈 값을 줄이는 필터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40D40-BD4A-0D1F-31D2-4C451E88FBD5}"/>
              </a:ext>
            </a:extLst>
          </p:cNvPr>
          <p:cNvSpPr txBox="1"/>
          <p:nvPr/>
        </p:nvSpPr>
        <p:spPr>
          <a:xfrm>
            <a:off x="1181640" y="1856385"/>
            <a:ext cx="9784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High-Pass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Filter</a:t>
            </a:r>
            <a:r>
              <a:rPr lang="ko-KR" altLang="en-US" sz="2200" dirty="0"/>
              <a:t> </a:t>
            </a:r>
            <a:r>
              <a:rPr lang="en-US" altLang="ko-KR" sz="2200" dirty="0"/>
              <a:t>(</a:t>
            </a:r>
            <a:r>
              <a:rPr lang="ko-KR" altLang="en-US" sz="2200" dirty="0"/>
              <a:t>고역 통과 필터</a:t>
            </a:r>
            <a:r>
              <a:rPr lang="en-US" altLang="ko-KR" sz="2200" dirty="0"/>
              <a:t>)</a:t>
            </a:r>
          </a:p>
          <a:p>
            <a:pPr algn="ctr"/>
            <a:r>
              <a:rPr lang="ko-KR" altLang="en-US" sz="2200" dirty="0"/>
              <a:t>높은 주파수 영역만 통과시키도록 낮은 주파수 신호를 걸러주는 필터</a:t>
            </a:r>
            <a:endParaRPr lang="en-US" altLang="ko-KR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B3FCF-F38E-01DE-E929-A8A2D1B74E81}"/>
              </a:ext>
            </a:extLst>
          </p:cNvPr>
          <p:cNvSpPr txBox="1"/>
          <p:nvPr/>
        </p:nvSpPr>
        <p:spPr>
          <a:xfrm>
            <a:off x="1181640" y="3252856"/>
            <a:ext cx="9784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/>
              <a:t>Low-Pass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Filter</a:t>
            </a:r>
            <a:r>
              <a:rPr lang="ko-KR" altLang="en-US" sz="2200" dirty="0"/>
              <a:t> </a:t>
            </a:r>
            <a:r>
              <a:rPr lang="en-US" altLang="ko-KR" sz="2200" dirty="0"/>
              <a:t>(</a:t>
            </a:r>
            <a:r>
              <a:rPr lang="ko-KR" altLang="en-US" sz="2200" dirty="0" err="1"/>
              <a:t>저역</a:t>
            </a:r>
            <a:r>
              <a:rPr lang="ko-KR" altLang="en-US" sz="2200" dirty="0"/>
              <a:t> 통과 필터</a:t>
            </a:r>
            <a:r>
              <a:rPr lang="en-US" altLang="ko-KR" sz="2200" dirty="0"/>
              <a:t>)</a:t>
            </a:r>
          </a:p>
          <a:p>
            <a:pPr algn="ctr"/>
            <a:r>
              <a:rPr lang="ko-KR" altLang="en-US" sz="2000" dirty="0"/>
              <a:t>낮은 주파수 영역만 통과시키도록 높은 주파수 신호를 걸러주는 필터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22575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5504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404040"/>
                </a:solidFill>
              </a:rPr>
              <a:t>4. </a:t>
            </a:r>
            <a:r>
              <a:rPr lang="ko-KR" altLang="en-US" sz="2800" b="1" dirty="0">
                <a:solidFill>
                  <a:srgbClr val="404040"/>
                </a:solidFill>
              </a:rPr>
              <a:t>필터 적용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B4E61F-79BC-B17E-A237-F29CDEF15D04}"/>
                  </a:ext>
                </a:extLst>
              </p:cNvPr>
              <p:cNvSpPr txBox="1"/>
              <p:nvPr/>
            </p:nvSpPr>
            <p:spPr>
              <a:xfrm>
                <a:off x="304800" y="3429000"/>
                <a:ext cx="4936424" cy="657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e>
                          </m:d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ko-KR" sz="2200" i="1" smtClean="0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B4E61F-79BC-B17E-A237-F29CDEF1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429000"/>
                <a:ext cx="4936424" cy="657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C694FF1-5852-3BBF-348E-955FFF0DECA5}"/>
              </a:ext>
            </a:extLst>
          </p:cNvPr>
          <p:cNvSpPr txBox="1"/>
          <p:nvPr/>
        </p:nvSpPr>
        <p:spPr>
          <a:xfrm>
            <a:off x="1789167" y="4603547"/>
            <a:ext cx="209769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200" dirty="0"/>
              <a:t>x : </a:t>
            </a:r>
            <a:r>
              <a:rPr lang="ko-KR" altLang="en-US" sz="2200" dirty="0"/>
              <a:t>측정 값</a:t>
            </a:r>
            <a:endParaRPr lang="en-US" altLang="ko-KR" sz="2200" dirty="0"/>
          </a:p>
          <a:p>
            <a:r>
              <a:rPr lang="en-US" altLang="ko-KR" sz="2200" dirty="0"/>
              <a:t>y : </a:t>
            </a:r>
            <a:r>
              <a:rPr lang="ko-KR" altLang="en-US" sz="2200" dirty="0"/>
              <a:t>평균 값</a:t>
            </a:r>
            <a:endParaRPr lang="en-US" altLang="ko-KR" sz="2200" dirty="0"/>
          </a:p>
          <a:p>
            <a:r>
              <a:rPr lang="en-US" altLang="ko-KR" sz="2200" dirty="0"/>
              <a:t>n : mask </a:t>
            </a:r>
            <a:r>
              <a:rPr lang="ko-KR" altLang="en-US" sz="2200" dirty="0"/>
              <a:t>크기</a:t>
            </a:r>
            <a:endParaRPr lang="en-US" altLang="ko-KR" sz="2200" dirty="0"/>
          </a:p>
          <a:p>
            <a:r>
              <a:rPr lang="en-US" altLang="ko-KR" sz="2200" dirty="0"/>
              <a:t>t : </a:t>
            </a:r>
            <a:r>
              <a:rPr lang="ko-KR" altLang="en-US" sz="2200" dirty="0"/>
              <a:t>번째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BBDB7-1048-00D0-5BBD-09F0D171247C}"/>
              </a:ext>
            </a:extLst>
          </p:cNvPr>
          <p:cNvSpPr txBox="1"/>
          <p:nvPr/>
        </p:nvSpPr>
        <p:spPr>
          <a:xfrm>
            <a:off x="947895" y="2148011"/>
            <a:ext cx="3780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/>
              <a:t>Moving Average</a:t>
            </a:r>
            <a:r>
              <a:rPr lang="ko-KR" altLang="en-US" sz="2200" dirty="0"/>
              <a:t> </a:t>
            </a:r>
            <a:r>
              <a:rPr lang="en-US" altLang="ko-KR" sz="2200" dirty="0"/>
              <a:t>Filter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pPr algn="ctr"/>
            <a:r>
              <a:rPr lang="en-US" altLang="ko-KR" sz="2200" dirty="0"/>
              <a:t>(</a:t>
            </a:r>
            <a:r>
              <a:rPr lang="ko-KR" altLang="en-US" sz="2200" dirty="0"/>
              <a:t>이동평균 필터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291BEE-67F6-BF2A-7A05-16234AF1BE04}"/>
              </a:ext>
            </a:extLst>
          </p:cNvPr>
          <p:cNvCxnSpPr/>
          <p:nvPr/>
        </p:nvCxnSpPr>
        <p:spPr>
          <a:xfrm>
            <a:off x="5359400" y="893068"/>
            <a:ext cx="0" cy="5964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DE8264F1-76E8-9E72-C859-190378694518}"/>
              </a:ext>
            </a:extLst>
          </p:cNvPr>
          <p:cNvGraphicFramePr>
            <a:graphicFrameLocks noGrp="1"/>
          </p:cNvGraphicFramePr>
          <p:nvPr/>
        </p:nvGraphicFramePr>
        <p:xfrm>
          <a:off x="6865750" y="1486525"/>
          <a:ext cx="5046850" cy="278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685">
                  <a:extLst>
                    <a:ext uri="{9D8B030D-6E8A-4147-A177-3AD203B41FA5}">
                      <a16:colId xmlns:a16="http://schemas.microsoft.com/office/drawing/2014/main" val="1491964132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2303791331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841392940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253151322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234155347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2471515325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757707750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4107857374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620627195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3315971685"/>
                    </a:ext>
                  </a:extLst>
                </a:gridCol>
              </a:tblGrid>
              <a:tr h="278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91190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F04C14C-6B4A-764F-5349-FBA38A103D2F}"/>
              </a:ext>
            </a:extLst>
          </p:cNvPr>
          <p:cNvGraphicFramePr>
            <a:graphicFrameLocks noGrp="1"/>
          </p:cNvGraphicFramePr>
          <p:nvPr/>
        </p:nvGraphicFramePr>
        <p:xfrm>
          <a:off x="6865750" y="1840654"/>
          <a:ext cx="5046850" cy="286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685">
                  <a:extLst>
                    <a:ext uri="{9D8B030D-6E8A-4147-A177-3AD203B41FA5}">
                      <a16:colId xmlns:a16="http://schemas.microsoft.com/office/drawing/2014/main" val="1491964132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2303791331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841392940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253151322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234155347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2471515325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757707750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4107857374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620627195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3315971685"/>
                    </a:ext>
                  </a:extLst>
                </a:gridCol>
              </a:tblGrid>
              <a:tr h="2866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911903"/>
                  </a:ext>
                </a:extLst>
              </a:tr>
            </a:tbl>
          </a:graphicData>
        </a:graphic>
      </p:graphicFrame>
      <p:graphicFrame>
        <p:nvGraphicFramePr>
          <p:cNvPr id="23" name="표 21">
            <a:extLst>
              <a:ext uri="{FF2B5EF4-FFF2-40B4-BE49-F238E27FC236}">
                <a16:creationId xmlns:a16="http://schemas.microsoft.com/office/drawing/2014/main" id="{0164520B-932C-DBD7-83EC-C13D2774E946}"/>
              </a:ext>
            </a:extLst>
          </p:cNvPr>
          <p:cNvGraphicFramePr>
            <a:graphicFrameLocks noGrp="1"/>
          </p:cNvGraphicFramePr>
          <p:nvPr/>
        </p:nvGraphicFramePr>
        <p:xfrm>
          <a:off x="6865750" y="6002382"/>
          <a:ext cx="5046850" cy="278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685">
                  <a:extLst>
                    <a:ext uri="{9D8B030D-6E8A-4147-A177-3AD203B41FA5}">
                      <a16:colId xmlns:a16="http://schemas.microsoft.com/office/drawing/2014/main" val="1491964132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2303791331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841392940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253151322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234155347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2471515325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757707750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4107857374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620627195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3315971685"/>
                    </a:ext>
                  </a:extLst>
                </a:gridCol>
              </a:tblGrid>
              <a:tr h="278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35254" marR="35254" marT="28388" marB="28388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911903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BB643AD-0520-7E11-2116-27B6E7F66BF9}"/>
              </a:ext>
            </a:extLst>
          </p:cNvPr>
          <p:cNvGraphicFramePr>
            <a:graphicFrameLocks noGrp="1"/>
          </p:cNvGraphicFramePr>
          <p:nvPr/>
        </p:nvGraphicFramePr>
        <p:xfrm>
          <a:off x="6865750" y="5424731"/>
          <a:ext cx="5046850" cy="495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685">
                  <a:extLst>
                    <a:ext uri="{9D8B030D-6E8A-4147-A177-3AD203B41FA5}">
                      <a16:colId xmlns:a16="http://schemas.microsoft.com/office/drawing/2014/main" val="1491964132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2303791331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841392940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253151322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234155347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2471515325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757707750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4107857374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1620627195"/>
                    </a:ext>
                  </a:extLst>
                </a:gridCol>
                <a:gridCol w="504685">
                  <a:extLst>
                    <a:ext uri="{9D8B030D-6E8A-4147-A177-3AD203B41FA5}">
                      <a16:colId xmlns:a16="http://schemas.microsoft.com/office/drawing/2014/main" val="3315971685"/>
                    </a:ext>
                  </a:extLst>
                </a:gridCol>
              </a:tblGrid>
              <a:tr h="2866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56777" marR="56777" marT="34350" marB="3435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보정 값</a:t>
                      </a:r>
                    </a:p>
                  </a:txBody>
                  <a:tcPr marL="56777" marR="56777" marT="34350" marB="3435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보정 값</a:t>
                      </a:r>
                    </a:p>
                  </a:txBody>
                  <a:tcPr marL="56777" marR="56777" marT="34350" marB="3435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보정 값</a:t>
                      </a:r>
                    </a:p>
                  </a:txBody>
                  <a:tcPr marL="56777" marR="56777" marT="34350" marB="3435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보정 값</a:t>
                      </a:r>
                    </a:p>
                  </a:txBody>
                  <a:tcPr marL="56777" marR="56777" marT="34350" marB="3435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보정 값</a:t>
                      </a:r>
                    </a:p>
                  </a:txBody>
                  <a:tcPr marL="56777" marR="56777" marT="34350" marB="3435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보정 값</a:t>
                      </a:r>
                    </a:p>
                  </a:txBody>
                  <a:tcPr marL="56777" marR="56777" marT="34350" marB="3435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보정 값</a:t>
                      </a:r>
                    </a:p>
                  </a:txBody>
                  <a:tcPr marL="56777" marR="56777" marT="34350" marB="3435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91190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003C47D-1CF0-4638-D498-4E193CE35FFB}"/>
              </a:ext>
            </a:extLst>
          </p:cNvPr>
          <p:cNvSpPr txBox="1"/>
          <p:nvPr/>
        </p:nvSpPr>
        <p:spPr>
          <a:xfrm>
            <a:off x="5715000" y="1840654"/>
            <a:ext cx="90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Raw Array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C10A3-2290-6552-0C2F-4682AEC4FDC7}"/>
              </a:ext>
            </a:extLst>
          </p:cNvPr>
          <p:cNvSpPr txBox="1"/>
          <p:nvPr/>
        </p:nvSpPr>
        <p:spPr>
          <a:xfrm>
            <a:off x="5715000" y="5548950"/>
            <a:ext cx="927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New Array</a:t>
            </a:r>
            <a:endParaRPr lang="ko-KR" altLang="en-US" sz="12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923C510-F761-CFE4-13BF-22AF2899726E}"/>
              </a:ext>
            </a:extLst>
          </p:cNvPr>
          <p:cNvCxnSpPr/>
          <p:nvPr/>
        </p:nvCxnSpPr>
        <p:spPr>
          <a:xfrm>
            <a:off x="6865750" y="2540000"/>
            <a:ext cx="2011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E296F8-5A25-7903-D7DC-40A70F2B5743}"/>
              </a:ext>
            </a:extLst>
          </p:cNvPr>
          <p:cNvCxnSpPr/>
          <p:nvPr/>
        </p:nvCxnSpPr>
        <p:spPr>
          <a:xfrm>
            <a:off x="7361050" y="2895600"/>
            <a:ext cx="2011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6939685-F53E-0AFF-5FC5-E3AF8C1017BD}"/>
              </a:ext>
            </a:extLst>
          </p:cNvPr>
          <p:cNvCxnSpPr/>
          <p:nvPr/>
        </p:nvCxnSpPr>
        <p:spPr>
          <a:xfrm>
            <a:off x="7871525" y="3302000"/>
            <a:ext cx="2011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78F11B6-6798-CAE8-7BB0-6041BF87577C}"/>
              </a:ext>
            </a:extLst>
          </p:cNvPr>
          <p:cNvCxnSpPr/>
          <p:nvPr/>
        </p:nvCxnSpPr>
        <p:spPr>
          <a:xfrm>
            <a:off x="8366825" y="3771900"/>
            <a:ext cx="20115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71DA919-7F08-330C-6785-BA7EE8EC0EC2}"/>
              </a:ext>
            </a:extLst>
          </p:cNvPr>
          <p:cNvCxnSpPr>
            <a:cxnSpLocks/>
          </p:cNvCxnSpPr>
          <p:nvPr/>
        </p:nvCxnSpPr>
        <p:spPr>
          <a:xfrm>
            <a:off x="8877300" y="4225803"/>
            <a:ext cx="25235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0FB423-97FE-41E6-974A-A2E9EE46209A}"/>
              </a:ext>
            </a:extLst>
          </p:cNvPr>
          <p:cNvSpPr txBox="1"/>
          <p:nvPr/>
        </p:nvSpPr>
        <p:spPr>
          <a:xfrm>
            <a:off x="8402450" y="2198301"/>
            <a:ext cx="51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0738EC-D848-F51C-F07D-BE4D97BEC56A}"/>
              </a:ext>
            </a:extLst>
          </p:cNvPr>
          <p:cNvSpPr txBox="1"/>
          <p:nvPr/>
        </p:nvSpPr>
        <p:spPr>
          <a:xfrm>
            <a:off x="8852228" y="2579313"/>
            <a:ext cx="51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6822CF-7AE5-C125-BDD4-050F60563D97}"/>
              </a:ext>
            </a:extLst>
          </p:cNvPr>
          <p:cNvSpPr txBox="1"/>
          <p:nvPr/>
        </p:nvSpPr>
        <p:spPr>
          <a:xfrm>
            <a:off x="9354957" y="3011726"/>
            <a:ext cx="51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평균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26CB2AF-AA88-0725-9324-E1354E6A4D35}"/>
              </a:ext>
            </a:extLst>
          </p:cNvPr>
          <p:cNvCxnSpPr>
            <a:cxnSpLocks/>
          </p:cNvCxnSpPr>
          <p:nvPr/>
        </p:nvCxnSpPr>
        <p:spPr>
          <a:xfrm>
            <a:off x="8622061" y="2540000"/>
            <a:ext cx="0" cy="2884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DA8929-75DB-8B36-18B1-1E925959D2A5}"/>
              </a:ext>
            </a:extLst>
          </p:cNvPr>
          <p:cNvCxnSpPr>
            <a:cxnSpLocks/>
          </p:cNvCxnSpPr>
          <p:nvPr/>
        </p:nvCxnSpPr>
        <p:spPr>
          <a:xfrm>
            <a:off x="9133939" y="2895599"/>
            <a:ext cx="0" cy="25291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B1267D2-07A5-0AC1-599E-B0E929FA8CB7}"/>
              </a:ext>
            </a:extLst>
          </p:cNvPr>
          <p:cNvCxnSpPr>
            <a:cxnSpLocks/>
          </p:cNvCxnSpPr>
          <p:nvPr/>
        </p:nvCxnSpPr>
        <p:spPr>
          <a:xfrm>
            <a:off x="9621650" y="3302000"/>
            <a:ext cx="0" cy="2122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2F477D4-2F68-D73E-1A6F-97931EAF43E3}"/>
              </a:ext>
            </a:extLst>
          </p:cNvPr>
          <p:cNvCxnSpPr>
            <a:cxnSpLocks/>
          </p:cNvCxnSpPr>
          <p:nvPr/>
        </p:nvCxnSpPr>
        <p:spPr>
          <a:xfrm>
            <a:off x="10142350" y="3785176"/>
            <a:ext cx="0" cy="16395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6710BC1-BFB4-96C9-68C3-7B6BAD6825C9}"/>
              </a:ext>
            </a:extLst>
          </p:cNvPr>
          <p:cNvSpPr txBox="1"/>
          <p:nvPr/>
        </p:nvSpPr>
        <p:spPr>
          <a:xfrm>
            <a:off x="9883075" y="3468346"/>
            <a:ext cx="51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평균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6A77225-5D82-0696-BAC3-E517C36BC6FA}"/>
              </a:ext>
            </a:extLst>
          </p:cNvPr>
          <p:cNvCxnSpPr>
            <a:cxnSpLocks/>
          </p:cNvCxnSpPr>
          <p:nvPr/>
        </p:nvCxnSpPr>
        <p:spPr>
          <a:xfrm>
            <a:off x="10599550" y="4225803"/>
            <a:ext cx="0" cy="11989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BF5540B-64BE-8E26-9A45-1FAD3FB165C9}"/>
              </a:ext>
            </a:extLst>
          </p:cNvPr>
          <p:cNvSpPr txBox="1"/>
          <p:nvPr/>
        </p:nvSpPr>
        <p:spPr>
          <a:xfrm>
            <a:off x="10344314" y="3920514"/>
            <a:ext cx="51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평균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8A21D63-99E4-9B56-624A-0FBF1B013765}"/>
              </a:ext>
            </a:extLst>
          </p:cNvPr>
          <p:cNvCxnSpPr>
            <a:cxnSpLocks/>
          </p:cNvCxnSpPr>
          <p:nvPr/>
        </p:nvCxnSpPr>
        <p:spPr>
          <a:xfrm>
            <a:off x="11171050" y="4695703"/>
            <a:ext cx="0" cy="7290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A6BB681-1BEA-47A4-B6EB-B17FEC864088}"/>
              </a:ext>
            </a:extLst>
          </p:cNvPr>
          <p:cNvCxnSpPr>
            <a:cxnSpLocks/>
          </p:cNvCxnSpPr>
          <p:nvPr/>
        </p:nvCxnSpPr>
        <p:spPr>
          <a:xfrm>
            <a:off x="11666350" y="5111378"/>
            <a:ext cx="0" cy="3133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4A245DC-EFD6-6043-6634-9BF3E5E76D9D}"/>
              </a:ext>
            </a:extLst>
          </p:cNvPr>
          <p:cNvCxnSpPr>
            <a:cxnSpLocks/>
          </p:cNvCxnSpPr>
          <p:nvPr/>
        </p:nvCxnSpPr>
        <p:spPr>
          <a:xfrm>
            <a:off x="9389175" y="4695703"/>
            <a:ext cx="25234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D765DEF-FB9E-6D3A-351C-C8D9357E7334}"/>
              </a:ext>
            </a:extLst>
          </p:cNvPr>
          <p:cNvCxnSpPr/>
          <p:nvPr/>
        </p:nvCxnSpPr>
        <p:spPr>
          <a:xfrm>
            <a:off x="8366825" y="2117653"/>
            <a:ext cx="0" cy="330707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5C7F4AD-E795-0379-1F80-0E4B9CFA9A58}"/>
              </a:ext>
            </a:extLst>
          </p:cNvPr>
          <p:cNvCxnSpPr/>
          <p:nvPr/>
        </p:nvCxnSpPr>
        <p:spPr>
          <a:xfrm>
            <a:off x="7871525" y="2117653"/>
            <a:ext cx="0" cy="330707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25EE5BB-EF94-6A29-E09A-4794CA554902}"/>
              </a:ext>
            </a:extLst>
          </p:cNvPr>
          <p:cNvCxnSpPr/>
          <p:nvPr/>
        </p:nvCxnSpPr>
        <p:spPr>
          <a:xfrm>
            <a:off x="7361050" y="2117653"/>
            <a:ext cx="0" cy="330707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10B249A-7B48-007E-8C68-A5D34150979B}"/>
              </a:ext>
            </a:extLst>
          </p:cNvPr>
          <p:cNvCxnSpPr/>
          <p:nvPr/>
        </p:nvCxnSpPr>
        <p:spPr>
          <a:xfrm>
            <a:off x="6865750" y="2117653"/>
            <a:ext cx="0" cy="330707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42CE9F1-CE85-87E0-0E58-516A453B10E5}"/>
              </a:ext>
            </a:extLst>
          </p:cNvPr>
          <p:cNvCxnSpPr/>
          <p:nvPr/>
        </p:nvCxnSpPr>
        <p:spPr>
          <a:xfrm>
            <a:off x="8877300" y="2117653"/>
            <a:ext cx="0" cy="330707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335FAB0-F5B6-968D-7329-CB6885757C48}"/>
              </a:ext>
            </a:extLst>
          </p:cNvPr>
          <p:cNvCxnSpPr/>
          <p:nvPr/>
        </p:nvCxnSpPr>
        <p:spPr>
          <a:xfrm>
            <a:off x="9389175" y="2117653"/>
            <a:ext cx="0" cy="330707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7257A36-F5BB-1697-94A4-A9B9022568A8}"/>
              </a:ext>
            </a:extLst>
          </p:cNvPr>
          <p:cNvCxnSpPr/>
          <p:nvPr/>
        </p:nvCxnSpPr>
        <p:spPr>
          <a:xfrm>
            <a:off x="9883075" y="2117653"/>
            <a:ext cx="0" cy="330707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B12306CB-55B0-B5AB-062E-5D4180E8E4A7}"/>
              </a:ext>
            </a:extLst>
          </p:cNvPr>
          <p:cNvCxnSpPr/>
          <p:nvPr/>
        </p:nvCxnSpPr>
        <p:spPr>
          <a:xfrm>
            <a:off x="10393547" y="2117653"/>
            <a:ext cx="0" cy="330707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A9BB635-E868-7962-BB92-C5AA52A64545}"/>
              </a:ext>
            </a:extLst>
          </p:cNvPr>
          <p:cNvCxnSpPr/>
          <p:nvPr/>
        </p:nvCxnSpPr>
        <p:spPr>
          <a:xfrm>
            <a:off x="10892886" y="2131637"/>
            <a:ext cx="0" cy="330707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E56AA69A-1540-EBA9-CF7E-0204C2A0D772}"/>
              </a:ext>
            </a:extLst>
          </p:cNvPr>
          <p:cNvCxnSpPr/>
          <p:nvPr/>
        </p:nvCxnSpPr>
        <p:spPr>
          <a:xfrm>
            <a:off x="11400886" y="2131637"/>
            <a:ext cx="0" cy="330707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7793543-6DE2-6557-EDE1-AFF11EC2A117}"/>
              </a:ext>
            </a:extLst>
          </p:cNvPr>
          <p:cNvCxnSpPr/>
          <p:nvPr/>
        </p:nvCxnSpPr>
        <p:spPr>
          <a:xfrm>
            <a:off x="11912600" y="2131637"/>
            <a:ext cx="0" cy="3307078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0194D31-5574-F990-C73E-D4905C06F81F}"/>
              </a:ext>
            </a:extLst>
          </p:cNvPr>
          <p:cNvCxnSpPr>
            <a:cxnSpLocks/>
          </p:cNvCxnSpPr>
          <p:nvPr/>
        </p:nvCxnSpPr>
        <p:spPr>
          <a:xfrm>
            <a:off x="9865429" y="5111378"/>
            <a:ext cx="20471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1BBDFAF-1AE8-1E98-D5A7-673756D6E9CB}"/>
              </a:ext>
            </a:extLst>
          </p:cNvPr>
          <p:cNvSpPr txBox="1"/>
          <p:nvPr/>
        </p:nvSpPr>
        <p:spPr>
          <a:xfrm>
            <a:off x="10915814" y="4364607"/>
            <a:ext cx="51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37486D7-EA32-2C6F-D0F6-E4325B7ADEED}"/>
              </a:ext>
            </a:extLst>
          </p:cNvPr>
          <p:cNvSpPr txBox="1"/>
          <p:nvPr/>
        </p:nvSpPr>
        <p:spPr>
          <a:xfrm>
            <a:off x="11409547" y="4798026"/>
            <a:ext cx="51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평균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B46F2CB-94C1-0979-8BDD-098FEBD01C5C}"/>
              </a:ext>
            </a:extLst>
          </p:cNvPr>
          <p:cNvSpPr txBox="1"/>
          <p:nvPr/>
        </p:nvSpPr>
        <p:spPr>
          <a:xfrm>
            <a:off x="5442570" y="2418305"/>
            <a:ext cx="142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Mask Length : 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206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5504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404040"/>
                </a:solidFill>
              </a:rPr>
              <a:t>4. </a:t>
            </a:r>
            <a:r>
              <a:rPr lang="ko-KR" altLang="en-US" sz="2800" b="1" dirty="0">
                <a:solidFill>
                  <a:srgbClr val="404040"/>
                </a:solidFill>
              </a:rPr>
              <a:t>필터 적용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483F2C-3EA7-777D-7C29-A77CFD536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99" y="1307428"/>
            <a:ext cx="86772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8EA6AA-5131-4349-A04F-2527FF9D0A4F}"/>
              </a:ext>
            </a:extLst>
          </p:cNvPr>
          <p:cNvSpPr txBox="1"/>
          <p:nvPr/>
        </p:nvSpPr>
        <p:spPr>
          <a:xfrm>
            <a:off x="8013700" y="6261100"/>
            <a:ext cx="38989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https://eteo.tistory.com/155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C83B7-C7EB-77DE-13A4-B78E5A925832}"/>
              </a:ext>
            </a:extLst>
          </p:cNvPr>
          <p:cNvSpPr txBox="1"/>
          <p:nvPr/>
        </p:nvSpPr>
        <p:spPr>
          <a:xfrm>
            <a:off x="324390" y="3105834"/>
            <a:ext cx="212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파란색 </a:t>
            </a:r>
            <a:r>
              <a:rPr lang="en-US" altLang="ko-KR" dirty="0"/>
              <a:t>: </a:t>
            </a:r>
            <a:r>
              <a:rPr lang="ko-KR" altLang="en-US" dirty="0"/>
              <a:t>필터링 전</a:t>
            </a:r>
            <a:endParaRPr lang="en-US" altLang="ko-KR" dirty="0"/>
          </a:p>
          <a:p>
            <a:r>
              <a:rPr lang="ko-KR" altLang="en-US" dirty="0"/>
              <a:t>녹색 </a:t>
            </a:r>
            <a:r>
              <a:rPr lang="en-US" altLang="ko-KR" dirty="0"/>
              <a:t>: </a:t>
            </a:r>
            <a:r>
              <a:rPr lang="ko-KR" altLang="en-US" dirty="0"/>
              <a:t>필터링 후</a:t>
            </a:r>
          </a:p>
        </p:txBody>
      </p:sp>
    </p:spTree>
    <p:extLst>
      <p:ext uri="{BB962C8B-B14F-4D97-AF65-F5344CB8AC3E}">
        <p14:creationId xmlns:p14="http://schemas.microsoft.com/office/powerpoint/2010/main" val="120760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45015" y="3455293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2430" y="241137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04040"/>
                </a:solidFill>
              </a:rPr>
              <a:t>초음파 센서란</a:t>
            </a:r>
            <a:r>
              <a:rPr lang="en-US" altLang="ko-KR" sz="5400" b="1" dirty="0">
                <a:solidFill>
                  <a:srgbClr val="404040"/>
                </a:solidFill>
              </a:rPr>
              <a:t>?</a:t>
            </a:r>
            <a:endParaRPr lang="ko-KR" altLang="en-US" sz="54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65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5504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404040"/>
                </a:solidFill>
              </a:rPr>
              <a:t>4. </a:t>
            </a:r>
            <a:r>
              <a:rPr lang="ko-KR" altLang="en-US" sz="2800" b="1" dirty="0">
                <a:solidFill>
                  <a:srgbClr val="404040"/>
                </a:solidFill>
              </a:rPr>
              <a:t>필터 적용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EA613-C315-15CC-5CEB-2907C055141E}"/>
              </a:ext>
            </a:extLst>
          </p:cNvPr>
          <p:cNvSpPr txBox="1"/>
          <p:nvPr/>
        </p:nvSpPr>
        <p:spPr>
          <a:xfrm>
            <a:off x="2856521" y="2809438"/>
            <a:ext cx="647895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//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Fira Code"/>
              </a:rPr>
              <a:t>필터 사용을 위한 변수</a:t>
            </a: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Fira Code"/>
              </a:rPr>
              <a:t>#define ARRAYNUM 10           // Mask</a:t>
            </a:r>
            <a:endParaRPr lang="en-US" altLang="ko-KR" b="0" dirty="0">
              <a:solidFill>
                <a:srgbClr val="000000"/>
              </a:solidFill>
              <a:effectLst/>
              <a:latin typeface="Fira Code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int readings[ARRAYNUM];     // the readings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Fira Code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 the analog input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int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Fira Code"/>
              </a:rPr>
              <a:t>idx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Fira Code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;             	   	 // the index of the current reading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int total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Fira Code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;               	   // the running total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float average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Fira Code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;                // the average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/>
            </a:r>
            <a:b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//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Fira Code"/>
              </a:rPr>
              <a:t>출력용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Fira Code"/>
              </a:rPr>
              <a:t>int count=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Fira Code"/>
              </a:rPr>
              <a:t>0</a:t>
            </a:r>
            <a:r>
              <a:rPr lang="en-US" altLang="ko-KR" b="0" dirty="0">
                <a:solidFill>
                  <a:srgbClr val="CD3131"/>
                </a:solidFill>
                <a:effectLst/>
                <a:latin typeface="Fira Code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Fira Co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6ADC3-5F68-5AD6-7AC8-58576E0BBB12}"/>
              </a:ext>
            </a:extLst>
          </p:cNvPr>
          <p:cNvSpPr txBox="1"/>
          <p:nvPr/>
        </p:nvSpPr>
        <p:spPr>
          <a:xfrm>
            <a:off x="3962400" y="1844387"/>
            <a:ext cx="3823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0" dirty="0">
                <a:solidFill>
                  <a:srgbClr val="000000"/>
                </a:solidFill>
                <a:effectLst/>
                <a:latin typeface="Fira Code"/>
              </a:rPr>
              <a:t>필터 사용을 위한 변수</a:t>
            </a:r>
          </a:p>
        </p:txBody>
      </p:sp>
    </p:spTree>
    <p:extLst>
      <p:ext uri="{BB962C8B-B14F-4D97-AF65-F5344CB8AC3E}">
        <p14:creationId xmlns:p14="http://schemas.microsoft.com/office/powerpoint/2010/main" val="299951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5504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404040"/>
                </a:solidFill>
              </a:rPr>
              <a:t>4. </a:t>
            </a:r>
            <a:r>
              <a:rPr lang="ko-KR" altLang="en-US" sz="2800" b="1" dirty="0">
                <a:solidFill>
                  <a:srgbClr val="404040"/>
                </a:solidFill>
              </a:rPr>
              <a:t>필터 적용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B66EA-254F-CE87-A457-FCBCF689C063}"/>
              </a:ext>
            </a:extLst>
          </p:cNvPr>
          <p:cNvSpPr txBox="1"/>
          <p:nvPr/>
        </p:nvSpPr>
        <p:spPr>
          <a:xfrm>
            <a:off x="2174872" y="944764"/>
            <a:ext cx="3349628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Fira Code"/>
              </a:rPr>
              <a:t>while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(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Fira Code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HCSR04_Read();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 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total = total - readings[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idx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];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readings[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idx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] = Distance;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total = total + readings[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idx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];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idx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 =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idx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 +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Fira Code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Fira Code"/>
              </a:rPr>
              <a:t>if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(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idx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 &gt;= ARRAYNUM)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  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idx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 =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Fira Code"/>
              </a:rPr>
              <a:t>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;  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}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average = (float)total / ARRAYNUM;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Fira Code"/>
              </a:rPr>
              <a:t>if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(count==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Fira Code"/>
              </a:rPr>
              <a:t>5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){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   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printf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Fira Code"/>
              </a:rPr>
              <a:t>"%.2f cm\r\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Fira Code"/>
              </a:rPr>
              <a:t>n"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,Distance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   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printf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Fira Code"/>
              </a:rPr>
              <a:t>"Filter%.2f cm\r\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Fira Code"/>
              </a:rPr>
              <a:t>n"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,average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    count=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Fira Code"/>
              </a:rPr>
              <a:t>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}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Fira Code"/>
              </a:rPr>
              <a:t>HAL_Delay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(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Fira Code"/>
              </a:rPr>
              <a:t>70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count</a:t>
            </a:r>
            <a:r>
              <a:rPr lang="en-US" altLang="ko-KR" sz="1200" b="0" dirty="0">
                <a:solidFill>
                  <a:srgbClr val="CD3131"/>
                </a:solidFill>
                <a:effectLst/>
                <a:latin typeface="Fira Code"/>
              </a:rPr>
              <a:t>++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/* USER CODE END WHILE */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/* USER CODE BEGIN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Fira Code"/>
              </a:rPr>
              <a:t>3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 *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/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93335-4BED-4A5F-387C-2DFD9E39DB8A}"/>
              </a:ext>
            </a:extLst>
          </p:cNvPr>
          <p:cNvSpPr txBox="1"/>
          <p:nvPr/>
        </p:nvSpPr>
        <p:spPr>
          <a:xfrm>
            <a:off x="4995865" y="944763"/>
            <a:ext cx="429736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Fira Code"/>
              </a:rPr>
              <a:t>while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(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Fira Code"/>
              </a:rPr>
              <a:t>1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//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쓰레기 값 제거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//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거리 값을 집어넣는다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.</a:t>
            </a:r>
            <a:endParaRPr lang="ko-KR" altLang="en-US" sz="1200" b="0" dirty="0">
              <a:solidFill>
                <a:srgbClr val="000000"/>
              </a:solidFill>
              <a:effectLst/>
              <a:latin typeface="Fira Code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   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// total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에 해당 인덱스에 있는 거리 값을 더한다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   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//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다음 인덱스로 넘어간다    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</a:p>
          <a:p>
            <a:endParaRPr lang="en-US" altLang="ko-KR" sz="1200" b="0" dirty="0">
              <a:solidFill>
                <a:srgbClr val="000000"/>
              </a:solidFill>
              <a:effectLst/>
              <a:latin typeface="Fira Code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// </a:t>
            </a:r>
            <a:r>
              <a:rPr lang="ko-KR" altLang="en-US" sz="1200" dirty="0">
                <a:solidFill>
                  <a:srgbClr val="000000"/>
                </a:solidFill>
                <a:latin typeface="Fira Code"/>
              </a:rPr>
              <a:t>인덱스가 </a:t>
            </a:r>
            <a:r>
              <a:rPr lang="en-US" altLang="ko-KR" sz="1200" dirty="0">
                <a:solidFill>
                  <a:srgbClr val="000000"/>
                </a:solidFill>
                <a:latin typeface="Fira Code"/>
              </a:rPr>
              <a:t>Mask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 크기의 이상일 경우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   // 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인덱스를 초기화</a:t>
            </a:r>
            <a:endParaRPr lang="en-US" altLang="ko-KR" sz="1200" b="0" dirty="0">
              <a:solidFill>
                <a:srgbClr val="000000"/>
              </a:solidFill>
              <a:effectLst/>
              <a:latin typeface="Fira Code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    //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 다음 </a:t>
            </a:r>
            <a:r>
              <a:rPr lang="ko-KR" altLang="en-US" sz="1200" dirty="0">
                <a:solidFill>
                  <a:srgbClr val="000000"/>
                </a:solidFill>
                <a:latin typeface="Fira Code"/>
              </a:rPr>
              <a:t>값의 평균 계산을 위해 </a:t>
            </a:r>
            <a:r>
              <a:rPr lang="en-US" altLang="ko-KR" sz="1200" dirty="0">
                <a:solidFill>
                  <a:srgbClr val="000000"/>
                </a:solidFill>
                <a:latin typeface="Fira Code"/>
              </a:rPr>
              <a:t>Mask</a:t>
            </a:r>
            <a:r>
              <a:rPr lang="ko-KR" altLang="en-US" sz="1200" dirty="0">
                <a:solidFill>
                  <a:srgbClr val="000000"/>
                </a:solidFill>
                <a:latin typeface="Fira Code"/>
              </a:rPr>
              <a:t>의 길이 초기화</a:t>
            </a:r>
            <a:endParaRPr lang="en-US" altLang="ko-KR" sz="1200" b="0" dirty="0">
              <a:solidFill>
                <a:srgbClr val="000000"/>
              </a:solidFill>
              <a:effectLst/>
              <a:latin typeface="Fira Code"/>
            </a:endParaRPr>
          </a:p>
          <a:p>
            <a:endParaRPr lang="en-US" altLang="ko-KR" sz="1200" dirty="0">
              <a:solidFill>
                <a:srgbClr val="000000"/>
              </a:solidFill>
              <a:latin typeface="Fira Code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// 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보정된 값을 실수형으로 변환     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  <a:endParaRPr lang="en-US" altLang="ko-KR" sz="1200" dirty="0">
              <a:solidFill>
                <a:srgbClr val="000000"/>
              </a:solidFill>
              <a:latin typeface="Fira Code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     // 420</a:t>
            </a:r>
            <a:r>
              <a:rPr lang="en-US" altLang="ko-KR" sz="1200" dirty="0">
                <a:solidFill>
                  <a:srgbClr val="000000"/>
                </a:solidFill>
                <a:latin typeface="Fira Code"/>
              </a:rPr>
              <a:t>us (0.42</a:t>
            </a:r>
            <a:r>
              <a:rPr lang="ko-KR" altLang="en-US" sz="1200" dirty="0">
                <a:solidFill>
                  <a:srgbClr val="000000"/>
                </a:solidFill>
                <a:latin typeface="Fira Code"/>
              </a:rPr>
              <a:t>초</a:t>
            </a:r>
            <a:r>
              <a:rPr lang="en-US" altLang="ko-KR" sz="1200" dirty="0">
                <a:solidFill>
                  <a:srgbClr val="000000"/>
                </a:solidFill>
                <a:latin typeface="Fira Code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Fira Code"/>
              </a:rPr>
              <a:t>가 되면 거리 값 출력</a:t>
            </a:r>
            <a:endParaRPr lang="en-US" altLang="ko-KR" sz="1200" b="0" dirty="0">
              <a:solidFill>
                <a:srgbClr val="000000"/>
              </a:solidFill>
              <a:effectLst/>
              <a:latin typeface="Fira Code"/>
            </a:endParaRPr>
          </a:p>
          <a:p>
            <a:endParaRPr lang="en-US" altLang="ko-KR" sz="1200" dirty="0">
              <a:solidFill>
                <a:srgbClr val="000000"/>
              </a:solidFill>
              <a:latin typeface="Fira Code"/>
            </a:endParaRPr>
          </a:p>
          <a:p>
            <a:endParaRPr lang="en-US" altLang="ko-KR" sz="1200" dirty="0">
              <a:solidFill>
                <a:srgbClr val="000000"/>
              </a:solidFill>
              <a:latin typeface="Fira Code"/>
            </a:endParaRPr>
          </a:p>
          <a:p>
            <a:endParaRPr lang="en-US" altLang="ko-KR" sz="1200" dirty="0">
              <a:solidFill>
                <a:srgbClr val="000000"/>
              </a:solidFill>
              <a:latin typeface="Fira Code"/>
            </a:endParaRPr>
          </a:p>
          <a:p>
            <a:endParaRPr lang="en-US" altLang="ko-KR" sz="1200" dirty="0">
              <a:solidFill>
                <a:srgbClr val="000000"/>
              </a:solidFill>
              <a:latin typeface="Fira Code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Fira Code"/>
              </a:rPr>
              <a:t>     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// 70us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대기</a:t>
            </a:r>
            <a:endParaRPr lang="en-US" altLang="ko-KR" sz="1200" b="0" dirty="0">
              <a:solidFill>
                <a:srgbClr val="000000"/>
              </a:solidFill>
              <a:effectLst/>
              <a:latin typeface="Fira Code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  </a:t>
            </a:r>
            <a:r>
              <a:rPr lang="en-US" altLang="ko-KR" sz="1200" dirty="0">
                <a:solidFill>
                  <a:srgbClr val="000000"/>
                </a:solidFill>
                <a:latin typeface="Fira Code"/>
              </a:rPr>
              <a:t>// </a:t>
            </a:r>
            <a:endParaRPr lang="en-US" altLang="ko-KR" sz="1200" b="0" dirty="0">
              <a:solidFill>
                <a:srgbClr val="000000"/>
              </a:solidFill>
              <a:effectLst/>
              <a:latin typeface="Fira Code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/* USER CODE END WHILE */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/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  /* USER CODE BEGIN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Fira Code"/>
              </a:rPr>
              <a:t>3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Fira Code"/>
              </a:rPr>
              <a:t> *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/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Fira Code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8825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5504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404040"/>
                </a:solidFill>
              </a:rPr>
              <a:t>4. </a:t>
            </a:r>
            <a:r>
              <a:rPr lang="ko-KR" altLang="en-US" sz="2800" b="1" dirty="0">
                <a:solidFill>
                  <a:srgbClr val="404040"/>
                </a:solidFill>
              </a:rPr>
              <a:t>필터 적용</a:t>
            </a:r>
          </a:p>
        </p:txBody>
      </p:sp>
      <p:pic>
        <p:nvPicPr>
          <p:cNvPr id="2" name="20230614_201306">
            <a:hlinkClick r:id="" action="ppaction://media"/>
            <a:extLst>
              <a:ext uri="{FF2B5EF4-FFF2-40B4-BE49-F238E27FC236}">
                <a16:creationId xmlns:a16="http://schemas.microsoft.com/office/drawing/2014/main" id="{0FF2C8FF-DD2A-449E-BD46-16A5EC5AB6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8094" y="1282699"/>
            <a:ext cx="6311901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7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5504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404040"/>
                </a:solidFill>
              </a:rPr>
              <a:t>4. </a:t>
            </a:r>
            <a:r>
              <a:rPr lang="ko-KR" altLang="en-US" sz="2800" b="1" dirty="0">
                <a:solidFill>
                  <a:srgbClr val="404040"/>
                </a:solidFill>
              </a:rPr>
              <a:t>필터 적용</a:t>
            </a:r>
          </a:p>
        </p:txBody>
      </p:sp>
      <p:pic>
        <p:nvPicPr>
          <p:cNvPr id="3" name="KakaoTalk_20230614_203318510">
            <a:hlinkClick r:id="" action="ppaction://media"/>
            <a:extLst>
              <a:ext uri="{FF2B5EF4-FFF2-40B4-BE49-F238E27FC236}">
                <a16:creationId xmlns:a16="http://schemas.microsoft.com/office/drawing/2014/main" id="{877A5824-FA2F-E9B5-A424-D3701FB87D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9445" y="1516757"/>
            <a:ext cx="5029200" cy="47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9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정의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5156A-BFC3-2CF7-2742-4F034CF954E8}"/>
              </a:ext>
            </a:extLst>
          </p:cNvPr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ea typeface="Fira Code" pitchFamily="1" charset="0"/>
                <a:cs typeface="Fira Code" pitchFamily="1" charset="0"/>
              </a:rPr>
              <a:t>1. </a:t>
            </a:r>
            <a:r>
              <a:rPr lang="ko-KR" altLang="en-US" sz="2000" b="1" dirty="0">
                <a:solidFill>
                  <a:srgbClr val="404040"/>
                </a:solidFill>
                <a:latin typeface="+mj-ea"/>
                <a:ea typeface="+mj-ea"/>
                <a:cs typeface="Fira Code" pitchFamily="1" charset="0"/>
              </a:rPr>
              <a:t>초음파</a:t>
            </a:r>
            <a:endParaRPr lang="en-US" altLang="ko-KR" sz="2000" b="1" dirty="0">
              <a:solidFill>
                <a:srgbClr val="404040"/>
              </a:solidFill>
              <a:latin typeface="+mj-ea"/>
              <a:ea typeface="+mj-ea"/>
              <a:cs typeface="Fira Code" pitchFamily="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2D419-AE15-6DAA-B713-AECE57F93E6A}"/>
              </a:ext>
            </a:extLst>
          </p:cNvPr>
          <p:cNvSpPr txBox="1"/>
          <p:nvPr/>
        </p:nvSpPr>
        <p:spPr>
          <a:xfrm>
            <a:off x="381000" y="2569194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ea typeface="Fira Code" pitchFamily="1" charset="0"/>
                <a:cs typeface="Fira Code" pitchFamily="1" charset="0"/>
              </a:rPr>
              <a:t>2. </a:t>
            </a:r>
            <a:r>
              <a:rPr lang="ko-KR" altLang="en-US" sz="2000" b="1" dirty="0">
                <a:solidFill>
                  <a:srgbClr val="404040"/>
                </a:solidFill>
                <a:latin typeface="+mj-ea"/>
                <a:ea typeface="+mj-ea"/>
                <a:cs typeface="Fira Code" pitchFamily="1" charset="0"/>
              </a:rPr>
              <a:t>초음파 센서</a:t>
            </a:r>
            <a:endParaRPr lang="en-US" altLang="ko-KR" sz="2000" b="1" dirty="0">
              <a:solidFill>
                <a:srgbClr val="404040"/>
              </a:solidFill>
              <a:latin typeface="+mj-ea"/>
              <a:ea typeface="+mj-ea"/>
              <a:cs typeface="Fira Code" pitchFamily="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F28CE-C898-90B1-A44D-6BFD3833F2E9}"/>
              </a:ext>
            </a:extLst>
          </p:cNvPr>
          <p:cNvSpPr txBox="1"/>
          <p:nvPr/>
        </p:nvSpPr>
        <p:spPr>
          <a:xfrm>
            <a:off x="591090" y="164649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</a:rPr>
              <a:t>인간의 청력 범위(20kHz)</a:t>
            </a:r>
            <a:r>
              <a:rPr lang="ko-KR" altLang="en-US" dirty="0" err="1">
                <a:solidFill>
                  <a:srgbClr val="404040"/>
                </a:solidFill>
              </a:rPr>
              <a:t>를</a:t>
            </a:r>
            <a:r>
              <a:rPr lang="ko-KR" altLang="en-US" dirty="0">
                <a:solidFill>
                  <a:srgbClr val="404040"/>
                </a:solidFill>
              </a:rPr>
              <a:t> 벗어난 오디오 주파수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7792C-8332-B5C9-E3FA-A5388F49F989}"/>
              </a:ext>
            </a:extLst>
          </p:cNvPr>
          <p:cNvSpPr txBox="1"/>
          <p:nvPr/>
        </p:nvSpPr>
        <p:spPr>
          <a:xfrm>
            <a:off x="591090" y="3105409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04040"/>
                </a:solidFill>
              </a:rPr>
              <a:t>초음파 주파수를 사용하여 존재를 감지하거나 원격 물체에 대한 거리를 계산하는 용도의 센서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E2F07F-C5EC-BAA8-DAA3-C8E1CC087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973" y="1415549"/>
            <a:ext cx="2672433" cy="270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9F82F4-F00D-119C-A87D-48A7E3B889D5}"/>
              </a:ext>
            </a:extLst>
          </p:cNvPr>
          <p:cNvSpPr txBox="1"/>
          <p:nvPr/>
        </p:nvSpPr>
        <p:spPr>
          <a:xfrm>
            <a:off x="381000" y="4279937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ea typeface="Fira Code" pitchFamily="1" charset="0"/>
                <a:cs typeface="Fira Code" pitchFamily="1" charset="0"/>
              </a:rPr>
              <a:t>3. </a:t>
            </a:r>
            <a:r>
              <a:rPr lang="ko-KR" altLang="en-US" sz="2000" b="1" dirty="0">
                <a:solidFill>
                  <a:srgbClr val="404040"/>
                </a:solidFill>
                <a:latin typeface="+mj-ea"/>
                <a:ea typeface="+mj-ea"/>
                <a:cs typeface="Fira Code" pitchFamily="1" charset="0"/>
              </a:rPr>
              <a:t>센서</a:t>
            </a:r>
            <a:r>
              <a:rPr lang="en-US" altLang="ko-KR" sz="2000" b="1" dirty="0">
                <a:solidFill>
                  <a:srgbClr val="404040"/>
                </a:solidFill>
                <a:latin typeface="+mj-ea"/>
                <a:ea typeface="+mj-ea"/>
                <a:cs typeface="Fira Code" pitchFamily="1" charset="0"/>
              </a:rPr>
              <a:t> </a:t>
            </a:r>
            <a:r>
              <a:rPr lang="ko-KR" altLang="en-US" sz="2000" b="1" dirty="0">
                <a:solidFill>
                  <a:srgbClr val="404040"/>
                </a:solidFill>
                <a:latin typeface="+mj-ea"/>
                <a:ea typeface="+mj-ea"/>
                <a:cs typeface="Fira Code" pitchFamily="1" charset="0"/>
              </a:rPr>
              <a:t>특성</a:t>
            </a:r>
            <a:endParaRPr lang="en-US" altLang="ko-KR" sz="2000" b="1" dirty="0">
              <a:solidFill>
                <a:srgbClr val="404040"/>
              </a:solidFill>
              <a:latin typeface="+mj-ea"/>
              <a:ea typeface="+mj-ea"/>
              <a:cs typeface="Fira Code" pitchFamily="1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55C07-AD43-4715-857D-D9DB6B1611C4}"/>
              </a:ext>
            </a:extLst>
          </p:cNvPr>
          <p:cNvSpPr txBox="1"/>
          <p:nvPr/>
        </p:nvSpPr>
        <p:spPr>
          <a:xfrm>
            <a:off x="591090" y="4769538"/>
            <a:ext cx="36000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04040"/>
                </a:solidFill>
              </a:rPr>
              <a:t>1) </a:t>
            </a:r>
            <a:r>
              <a:rPr lang="ko-KR" altLang="en-US" b="1" dirty="0">
                <a:solidFill>
                  <a:srgbClr val="404040"/>
                </a:solidFill>
              </a:rPr>
              <a:t>파장과 </a:t>
            </a:r>
            <a:r>
              <a:rPr lang="ko-KR" altLang="en-US" b="1" dirty="0" err="1">
                <a:solidFill>
                  <a:srgbClr val="404040"/>
                </a:solidFill>
              </a:rPr>
              <a:t>분해능</a:t>
            </a:r>
            <a:endParaRPr lang="en-US" altLang="ko-KR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rgbClr val="404040"/>
                </a:solidFill>
              </a:rPr>
              <a:t>파장이 짧을수록</a:t>
            </a:r>
            <a:r>
              <a:rPr lang="en-US" altLang="ko-KR" sz="1600" dirty="0" smtClean="0">
                <a:solidFill>
                  <a:srgbClr val="404040"/>
                </a:solidFill>
              </a:rPr>
              <a:t> </a:t>
            </a:r>
            <a:r>
              <a:rPr lang="ko-KR" altLang="en-US" sz="1600" dirty="0" smtClean="0">
                <a:solidFill>
                  <a:srgbClr val="404040"/>
                </a:solidFill>
              </a:rPr>
              <a:t>거리방향 </a:t>
            </a:r>
            <a:r>
              <a:rPr lang="ko-KR" altLang="en-US" sz="1600" dirty="0" err="1">
                <a:solidFill>
                  <a:srgbClr val="404040"/>
                </a:solidFill>
              </a:rPr>
              <a:t>분해능이</a:t>
            </a:r>
            <a:r>
              <a:rPr lang="ko-KR" altLang="en-US" sz="1600" dirty="0">
                <a:solidFill>
                  <a:srgbClr val="404040"/>
                </a:solidFill>
              </a:rPr>
              <a:t> 높고</a:t>
            </a:r>
            <a:r>
              <a:rPr lang="en-US" altLang="ko-KR" sz="1600" dirty="0">
                <a:solidFill>
                  <a:srgbClr val="404040"/>
                </a:solidFill>
              </a:rPr>
              <a:t>,</a:t>
            </a:r>
            <a:r>
              <a:rPr lang="ko-KR" altLang="en-US" sz="1600" dirty="0">
                <a:solidFill>
                  <a:srgbClr val="404040"/>
                </a:solidFill>
              </a:rPr>
              <a:t> </a:t>
            </a:r>
            <a:r>
              <a:rPr lang="ko-KR" altLang="en-US" sz="1600" dirty="0" smtClean="0">
                <a:solidFill>
                  <a:srgbClr val="404040"/>
                </a:solidFill>
              </a:rPr>
              <a:t>정밀도 </a:t>
            </a:r>
            <a:r>
              <a:rPr lang="ko-KR" altLang="en-US" sz="1600" dirty="0">
                <a:solidFill>
                  <a:srgbClr val="404040"/>
                </a:solidFill>
              </a:rPr>
              <a:t>높은 </a:t>
            </a:r>
            <a:r>
              <a:rPr lang="ko-KR" altLang="en-US" sz="1600" dirty="0" smtClean="0">
                <a:solidFill>
                  <a:srgbClr val="404040"/>
                </a:solidFill>
              </a:rPr>
              <a:t>계측이 </a:t>
            </a:r>
            <a:r>
              <a:rPr lang="ko-KR" altLang="en-US" sz="1600" dirty="0">
                <a:solidFill>
                  <a:srgbClr val="404040"/>
                </a:solidFill>
              </a:rPr>
              <a:t>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6EED9D-487F-A798-4694-B85D84A30BD6}"/>
              </a:ext>
            </a:extLst>
          </p:cNvPr>
          <p:cNvSpPr txBox="1"/>
          <p:nvPr/>
        </p:nvSpPr>
        <p:spPr>
          <a:xfrm>
            <a:off x="8354376" y="4698058"/>
            <a:ext cx="3600000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04040"/>
                </a:solidFill>
              </a:rPr>
              <a:t>3)</a:t>
            </a:r>
            <a:r>
              <a:rPr lang="ko-KR" altLang="en-US" b="1" dirty="0">
                <a:solidFill>
                  <a:srgbClr val="404040"/>
                </a:solidFill>
              </a:rPr>
              <a:t> 온도 영향</a:t>
            </a:r>
            <a:endParaRPr lang="en-US" altLang="ko-KR" b="1" dirty="0">
              <a:solidFill>
                <a:srgbClr val="40404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404040"/>
                </a:solidFill>
              </a:rPr>
              <a:t>온도에 따라 음속이 변하기 </a:t>
            </a:r>
            <a:endParaRPr lang="en-US" altLang="ko-KR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04040"/>
                </a:solidFill>
              </a:rPr>
              <a:t>    때문에 정밀한 측정을 위해선 </a:t>
            </a:r>
            <a:endParaRPr lang="en-US" altLang="ko-KR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</a:rPr>
              <a:t>    </a:t>
            </a:r>
            <a:r>
              <a:rPr lang="ko-KR" altLang="en-US" sz="1600" dirty="0">
                <a:solidFill>
                  <a:srgbClr val="404040"/>
                </a:solidFill>
              </a:rPr>
              <a:t>온도 보정이 </a:t>
            </a:r>
            <a:r>
              <a:rPr lang="ko-KR" altLang="en-US" sz="1600" dirty="0" smtClean="0">
                <a:solidFill>
                  <a:srgbClr val="404040"/>
                </a:solidFill>
              </a:rPr>
              <a:t>필요함</a:t>
            </a:r>
            <a:endParaRPr lang="en-US" altLang="ko-KR" sz="1600" dirty="0" smtClean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404040"/>
                </a:solidFill>
              </a:rPr>
              <a:t>C = 331.5 + 0.607[m/s] (t: </a:t>
            </a:r>
            <a:r>
              <a:rPr lang="ko-KR" altLang="en-US" sz="1600" dirty="0" smtClean="0">
                <a:solidFill>
                  <a:srgbClr val="404040"/>
                </a:solidFill>
              </a:rPr>
              <a:t>주위온도</a:t>
            </a:r>
            <a:r>
              <a:rPr lang="en-US" altLang="ko-KR" sz="1600" dirty="0" smtClean="0">
                <a:solidFill>
                  <a:srgbClr val="404040"/>
                </a:solidFill>
              </a:rPr>
              <a:t>)</a:t>
            </a:r>
            <a:endParaRPr lang="ko-KR" altLang="en-US" sz="1600" dirty="0">
              <a:solidFill>
                <a:srgbClr val="40404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0BFD3-9C14-DE33-4AD5-C61B5101D696}"/>
              </a:ext>
            </a:extLst>
          </p:cNvPr>
          <p:cNvSpPr txBox="1"/>
          <p:nvPr/>
        </p:nvSpPr>
        <p:spPr>
          <a:xfrm>
            <a:off x="4472732" y="4746455"/>
            <a:ext cx="3600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04040"/>
                </a:solidFill>
              </a:rPr>
              <a:t>2) </a:t>
            </a:r>
            <a:r>
              <a:rPr lang="ko-KR" altLang="en-US" b="1" dirty="0">
                <a:solidFill>
                  <a:srgbClr val="404040"/>
                </a:solidFill>
              </a:rPr>
              <a:t>파장의 반사</a:t>
            </a:r>
            <a:r>
              <a:rPr lang="en-US" altLang="ko-KR" b="1" dirty="0">
                <a:solidFill>
                  <a:srgbClr val="404040"/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404040"/>
                </a:solidFill>
              </a:rPr>
              <a:t>음파가 흡수될 수 있는 </a:t>
            </a:r>
            <a:endParaRPr lang="en-US" altLang="ko-KR" sz="16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</a:rPr>
              <a:t>    </a:t>
            </a:r>
            <a:r>
              <a:rPr lang="ko-KR" altLang="en-US" sz="1600" dirty="0">
                <a:solidFill>
                  <a:srgbClr val="404040"/>
                </a:solidFill>
              </a:rPr>
              <a:t>물체에 사용이 어려움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6366" y="6083052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d=</a:t>
            </a:r>
            <a:r>
              <a:rPr lang="el-GR" altLang="ko-KR" dirty="0">
                <a:latin typeface="+mj-lt"/>
              </a:rPr>
              <a:t> λ</a:t>
            </a:r>
            <a:r>
              <a:rPr lang="en-US" altLang="ko-KR" dirty="0" smtClean="0">
                <a:latin typeface="+mj-lt"/>
              </a:rPr>
              <a:t>/2nsin</a:t>
            </a:r>
            <a:r>
              <a:rPr lang="el-GR" altLang="ko-KR" dirty="0" smtClean="0">
                <a:latin typeface="+mj-lt"/>
              </a:rPr>
              <a:t>θ</a:t>
            </a:r>
            <a:r>
              <a:rPr lang="en-US" altLang="ko-KR" dirty="0" smtClean="0">
                <a:latin typeface="+mj-lt"/>
              </a:rPr>
              <a:t> (</a:t>
            </a:r>
            <a:r>
              <a:rPr lang="ko-KR" altLang="en-US" dirty="0" smtClean="0">
                <a:latin typeface="+mj-lt"/>
              </a:rPr>
              <a:t>파장</a:t>
            </a:r>
            <a:r>
              <a:rPr lang="en-US" altLang="ko-KR" dirty="0" smtClean="0">
                <a:latin typeface="+mj-lt"/>
              </a:rPr>
              <a:t>:</a:t>
            </a:r>
            <a:r>
              <a:rPr lang="el-GR" altLang="ko-KR" dirty="0"/>
              <a:t> </a:t>
            </a:r>
            <a:r>
              <a:rPr lang="el-GR" altLang="ko-KR" dirty="0" smtClean="0"/>
              <a:t>λ</a:t>
            </a:r>
            <a:r>
              <a:rPr lang="en-US" altLang="ko-KR" dirty="0" smtClean="0"/>
              <a:t>)</a:t>
            </a:r>
            <a:endParaRPr lang="en-US" altLang="ko-KR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109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초음파 센서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5156A-BFC3-2CF7-2742-4F034CF954E8}"/>
              </a:ext>
            </a:extLst>
          </p:cNvPr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ea typeface="Fira Code" pitchFamily="1" charset="0"/>
                <a:cs typeface="Fira Code" pitchFamily="1" charset="0"/>
              </a:rPr>
              <a:t>4</a:t>
            </a:r>
            <a:r>
              <a:rPr lang="en-US" altLang="ko-KR" sz="2000" b="1" dirty="0" smtClean="0">
                <a:solidFill>
                  <a:srgbClr val="404040"/>
                </a:solidFill>
                <a:ea typeface="Fira Code" pitchFamily="1" charset="0"/>
                <a:cs typeface="Fira Code" pitchFamily="1" charset="0"/>
              </a:rPr>
              <a:t>. </a:t>
            </a:r>
            <a:r>
              <a:rPr lang="ko-KR" altLang="en-US" sz="2000" b="1" dirty="0" smtClean="0">
                <a:solidFill>
                  <a:srgbClr val="404040"/>
                </a:solidFill>
                <a:latin typeface="+mj-ea"/>
                <a:ea typeface="+mj-ea"/>
                <a:cs typeface="Fira Code" pitchFamily="1" charset="0"/>
              </a:rPr>
              <a:t>초음파 장비의 활용</a:t>
            </a:r>
            <a:endParaRPr lang="en-US" altLang="ko-KR" sz="2000" b="1" dirty="0">
              <a:solidFill>
                <a:srgbClr val="404040"/>
              </a:solidFill>
              <a:latin typeface="+mj-ea"/>
              <a:ea typeface="+mj-ea"/>
              <a:cs typeface="Fira Code" pitchFamily="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F28CE-C898-90B1-A44D-6BFD3833F2E9}"/>
              </a:ext>
            </a:extLst>
          </p:cNvPr>
          <p:cNvSpPr txBox="1"/>
          <p:nvPr/>
        </p:nvSpPr>
        <p:spPr>
          <a:xfrm>
            <a:off x="591090" y="2015825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dirty="0" smtClean="0"/>
              <a:t>초음파 진단기기</a:t>
            </a:r>
            <a:endParaRPr lang="en-US" altLang="ko-KR" dirty="0" smtClean="0"/>
          </a:p>
          <a:p>
            <a:r>
              <a:rPr lang="ko-KR" altLang="en-US" dirty="0" smtClean="0"/>
              <a:t>내부 </a:t>
            </a:r>
            <a:r>
              <a:rPr lang="ko-KR" altLang="en-US" dirty="0"/>
              <a:t>장기들</a:t>
            </a:r>
            <a:r>
              <a:rPr lang="en-US" altLang="ko-KR" dirty="0"/>
              <a:t>, </a:t>
            </a:r>
            <a:r>
              <a:rPr lang="ko-KR" altLang="en-US" dirty="0"/>
              <a:t>근육</a:t>
            </a:r>
            <a:r>
              <a:rPr lang="en-US" altLang="ko-KR" dirty="0"/>
              <a:t>, </a:t>
            </a:r>
            <a:r>
              <a:rPr lang="ko-KR" altLang="en-US" dirty="0"/>
              <a:t>힘줄 등의 크기</a:t>
            </a:r>
            <a:r>
              <a:rPr lang="en-US" altLang="ko-KR" dirty="0"/>
              <a:t>, </a:t>
            </a:r>
            <a:r>
              <a:rPr lang="ko-KR" altLang="en-US" dirty="0"/>
              <a:t>구조와 병리학적 손상을 실시간으로 단층 영상으로 가시화하는 진단 </a:t>
            </a:r>
            <a:r>
              <a:rPr lang="ko-KR" altLang="en-US" dirty="0" smtClean="0"/>
              <a:t>의학촬영기술</a:t>
            </a:r>
            <a:endParaRPr lang="ko-KR" altLang="en-US" dirty="0">
              <a:solidFill>
                <a:srgbClr val="404040"/>
              </a:solidFill>
            </a:endParaRPr>
          </a:p>
        </p:txBody>
      </p:sp>
      <p:pic>
        <p:nvPicPr>
          <p:cNvPr id="6" name="Picture 2" descr="https://mblogthumb-phinf.pstatic.net/MjAyMDA3MDJfNTYg/MDAxNTkzNjU1NzU3NTAz.8miWa_MSwh3LTNavmnfrr7bQJ_ancriW16nOPH635Qgg.e57MN2U5-PHsyH8DrSgJrIbOTE3JOS3fdxQ-NvsyoIgg.JPEG.hjkimk1/art_15524816586234_70f795_%282%29.jp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58" y="1243063"/>
            <a:ext cx="30480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064911" y="293198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초음파진단기기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BF28CE-C898-90B1-A44D-6BFD3833F2E9}"/>
              </a:ext>
            </a:extLst>
          </p:cNvPr>
          <p:cNvSpPr txBox="1"/>
          <p:nvPr/>
        </p:nvSpPr>
        <p:spPr>
          <a:xfrm>
            <a:off x="591090" y="3752369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smtClean="0"/>
              <a:t>b. </a:t>
            </a:r>
            <a:r>
              <a:rPr lang="ko-KR" altLang="en-US" dirty="0" err="1" smtClean="0"/>
              <a:t>탐촉자</a:t>
            </a:r>
            <a:r>
              <a:rPr lang="ko-KR" altLang="en-US" dirty="0" smtClean="0"/>
              <a:t> 구성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b="4720"/>
          <a:stretch/>
        </p:blipFill>
        <p:spPr>
          <a:xfrm>
            <a:off x="3026045" y="3882996"/>
            <a:ext cx="3048000" cy="28406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236" y="3861245"/>
            <a:ext cx="3448050" cy="2838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0045" y="2739849"/>
            <a:ext cx="5641129" cy="346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4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초음파 센서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5156A-BFC3-2CF7-2742-4F034CF954E8}"/>
              </a:ext>
            </a:extLst>
          </p:cNvPr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5. </a:t>
            </a:r>
            <a:r>
              <a:rPr lang="ko-KR" altLang="en-US" sz="2000" b="1" dirty="0">
                <a:solidFill>
                  <a:srgbClr val="404040"/>
                </a:solidFill>
                <a:latin typeface="+mj-ea"/>
                <a:ea typeface="+mj-ea"/>
                <a:cs typeface="Fira Code" pitchFamily="1" charset="0"/>
              </a:rPr>
              <a:t>초음파 동작 원리</a:t>
            </a:r>
            <a:endParaRPr lang="en-US" altLang="ko-KR" sz="2000" b="1" dirty="0">
              <a:solidFill>
                <a:srgbClr val="404040"/>
              </a:solidFill>
              <a:latin typeface="+mj-ea"/>
              <a:ea typeface="+mj-ea"/>
              <a:cs typeface="Fira Code" pitchFamily="1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9C0E554-0162-4DD0-7AB8-0CB76C353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4"/>
          <a:stretch/>
        </p:blipFill>
        <p:spPr bwMode="auto">
          <a:xfrm>
            <a:off x="591090" y="1912670"/>
            <a:ext cx="5648325" cy="27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0436E-9C3E-2058-2653-0F9874475323}"/>
              </a:ext>
            </a:extLst>
          </p:cNvPr>
          <p:cNvSpPr txBox="1"/>
          <p:nvPr/>
        </p:nvSpPr>
        <p:spPr>
          <a:xfrm>
            <a:off x="2522219" y="4861263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½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l-GR" altLang="ko-KR" b="0" i="0" dirty="0">
                <a:solidFill>
                  <a:srgbClr val="202124"/>
                </a:solidFill>
                <a:effectLst/>
                <a:latin typeface="맑은 고딕"/>
              </a:rPr>
              <a:t>Δ</a:t>
            </a:r>
            <a:r>
              <a:rPr lang="en-US" altLang="ko-KR" dirty="0"/>
              <a:t> t x v</a:t>
            </a:r>
            <a:endParaRPr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09B8AC-7A36-D48D-5885-FA332900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392" y="2470115"/>
            <a:ext cx="4892698" cy="18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4E1A44-AC26-8F0F-95F0-F18F48DD561B}"/>
              </a:ext>
            </a:extLst>
          </p:cNvPr>
          <p:cNvSpPr txBox="1"/>
          <p:nvPr/>
        </p:nvSpPr>
        <p:spPr>
          <a:xfrm>
            <a:off x="6781192" y="4707375"/>
            <a:ext cx="489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센서 중복 사용 시 상호 간섭 거리를 유지해야 함</a:t>
            </a:r>
          </a:p>
        </p:txBody>
      </p:sp>
    </p:spTree>
    <p:extLst>
      <p:ext uri="{BB962C8B-B14F-4D97-AF65-F5344CB8AC3E}">
        <p14:creationId xmlns:p14="http://schemas.microsoft.com/office/powerpoint/2010/main" val="46163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</a:rPr>
              <a:t>초음파 센서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5156A-BFC3-2CF7-2742-4F034CF954E8}"/>
              </a:ext>
            </a:extLst>
          </p:cNvPr>
          <p:cNvSpPr txBox="1"/>
          <p:nvPr/>
        </p:nvSpPr>
        <p:spPr>
          <a:xfrm>
            <a:off x="381000" y="1079500"/>
            <a:ext cx="326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6</a:t>
            </a:r>
            <a:r>
              <a:rPr lang="en-US" altLang="ko-KR" sz="2000" b="1" dirty="0" smtClean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. </a:t>
            </a:r>
            <a:r>
              <a:rPr lang="ko-KR" altLang="en-US" sz="2000" b="1" dirty="0">
                <a:solidFill>
                  <a:srgbClr val="404040"/>
                </a:solidFill>
                <a:latin typeface="+mj-ea"/>
                <a:ea typeface="+mj-ea"/>
                <a:cs typeface="Fira Code" pitchFamily="1" charset="0"/>
              </a:rPr>
              <a:t>초음파 센서</a:t>
            </a:r>
            <a:r>
              <a:rPr lang="en-US" altLang="ko-KR" sz="2000" b="1" dirty="0">
                <a:solidFill>
                  <a:srgbClr val="404040"/>
                </a:solidFill>
                <a:latin typeface="+mj-ea"/>
                <a:ea typeface="+mj-ea"/>
                <a:cs typeface="Fira Code" pitchFamily="1" charset="0"/>
              </a:rPr>
              <a:t> </a:t>
            </a:r>
            <a:r>
              <a:rPr lang="ko-KR" altLang="en-US" sz="2000" b="1" dirty="0" err="1">
                <a:solidFill>
                  <a:srgbClr val="404040"/>
                </a:solidFill>
                <a:latin typeface="+mj-ea"/>
                <a:ea typeface="+mj-ea"/>
                <a:cs typeface="Fira Code" pitchFamily="1" charset="0"/>
              </a:rPr>
              <a:t>스펙시트</a:t>
            </a:r>
            <a:endParaRPr lang="en-US" altLang="ko-KR" sz="2000" b="1" dirty="0">
              <a:solidFill>
                <a:srgbClr val="404040"/>
              </a:solidFill>
              <a:latin typeface="+mj-ea"/>
              <a:ea typeface="+mj-ea"/>
              <a:cs typeface="Fira Code" pitchFamily="1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3E0B8-808A-EB14-D963-9C579F2629F7}"/>
              </a:ext>
            </a:extLst>
          </p:cNvPr>
          <p:cNvSpPr txBox="1"/>
          <p:nvPr/>
        </p:nvSpPr>
        <p:spPr>
          <a:xfrm>
            <a:off x="1651494" y="4245010"/>
            <a:ext cx="1993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04040"/>
                </a:solidFill>
                <a:latin typeface="+mj-lt"/>
                <a:ea typeface="Fira Code" pitchFamily="1" charset="0"/>
                <a:cs typeface="Fira Code" pitchFamily="1" charset="0"/>
              </a:rPr>
              <a:t>HC-</a:t>
            </a:r>
            <a:r>
              <a:rPr lang="ko-KR" altLang="en-US" sz="2000" b="1" dirty="0">
                <a:solidFill>
                  <a:srgbClr val="404040"/>
                </a:solidFill>
                <a:latin typeface="+mj-lt"/>
                <a:ea typeface="Fira Code" pitchFamily="1" charset="0"/>
                <a:cs typeface="Fira Code" pitchFamily="1" charset="0"/>
              </a:rPr>
              <a:t> </a:t>
            </a:r>
            <a:r>
              <a:rPr lang="en-US" altLang="ko-KR" sz="2000" b="1" dirty="0">
                <a:solidFill>
                  <a:srgbClr val="404040"/>
                </a:solidFill>
                <a:latin typeface="+mj-lt"/>
                <a:ea typeface="Fira Code" pitchFamily="1" charset="0"/>
                <a:cs typeface="Fira Code" pitchFamily="1" charset="0"/>
              </a:rPr>
              <a:t>SR04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984764-7B1C-2617-9C39-B627DE82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36" y="2082009"/>
            <a:ext cx="3010481" cy="1861025"/>
          </a:xfrm>
          <a:prstGeom prst="rect">
            <a:avLst/>
          </a:prstGeom>
        </p:spPr>
      </p:pic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98E5E336-F8AA-A176-5DAB-6092EC5CD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671374"/>
              </p:ext>
            </p:extLst>
          </p:nvPr>
        </p:nvGraphicFramePr>
        <p:xfrm>
          <a:off x="5316630" y="4236675"/>
          <a:ext cx="5746840" cy="2169172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499809">
                  <a:extLst>
                    <a:ext uri="{9D8B030D-6E8A-4147-A177-3AD203B41FA5}">
                      <a16:colId xmlns:a16="http://schemas.microsoft.com/office/drawing/2014/main" val="2871475709"/>
                    </a:ext>
                  </a:extLst>
                </a:gridCol>
                <a:gridCol w="4247031">
                  <a:extLst>
                    <a:ext uri="{9D8B030D-6E8A-4147-A177-3AD203B41FA5}">
                      <a16:colId xmlns:a16="http://schemas.microsoft.com/office/drawing/2014/main" val="3877471642"/>
                    </a:ext>
                  </a:extLst>
                </a:gridCol>
              </a:tblGrid>
              <a:tr h="444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VCC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3.3v~5v</a:t>
                      </a:r>
                      <a:endParaRPr lang="en-US" altLang="ko-KR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398999"/>
                  </a:ext>
                </a:extLst>
              </a:tr>
              <a:tr h="444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TRIG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Triggering input pin. </a:t>
                      </a:r>
                    </a:p>
                    <a:p>
                      <a:pPr algn="ctr" latinLnBrk="1"/>
                      <a:r>
                        <a:rPr lang="en-US" altLang="ko-KR" dirty="0"/>
                        <a:t>10us TTL Pulses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318712"/>
                  </a:ext>
                </a:extLst>
              </a:tr>
              <a:tr h="444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ECHO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TTL Logic Output Pin. </a:t>
                      </a:r>
                    </a:p>
                    <a:p>
                      <a:pPr algn="ctr" latinLnBrk="1"/>
                      <a:r>
                        <a:rPr lang="en-US" altLang="ko-KR" dirty="0"/>
                        <a:t>Proportional to distance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824472"/>
                  </a:ext>
                </a:extLst>
              </a:tr>
              <a:tr h="444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GND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Ground Pin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80448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7D2DA44-0FE6-76A7-1212-54A044E5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630" y="1538091"/>
            <a:ext cx="5117412" cy="21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2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45015" y="3455293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2430" y="241137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04040"/>
                </a:solidFill>
              </a:rPr>
              <a:t>타이밍</a:t>
            </a:r>
          </a:p>
        </p:txBody>
      </p:sp>
    </p:spTree>
    <p:extLst>
      <p:ext uri="{BB962C8B-B14F-4D97-AF65-F5344CB8AC3E}">
        <p14:creationId xmlns:p14="http://schemas.microsoft.com/office/powerpoint/2010/main" val="108469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0">
            <a:extLst>
              <a:ext uri="{FF2B5EF4-FFF2-40B4-BE49-F238E27FC236}">
                <a16:creationId xmlns:a16="http://schemas.microsoft.com/office/drawing/2014/main" id="{A7DA55A2-C4EF-41EC-970C-A4ED07ACA0FB}"/>
              </a:ext>
            </a:extLst>
          </p:cNvPr>
          <p:cNvCxnSpPr>
            <a:cxnSpLocks/>
          </p:cNvCxnSpPr>
          <p:nvPr/>
        </p:nvCxnSpPr>
        <p:spPr>
          <a:xfrm>
            <a:off x="235490" y="893068"/>
            <a:ext cx="11677110" cy="0"/>
          </a:xfrm>
          <a:prstGeom prst="line">
            <a:avLst/>
          </a:prstGeom>
          <a:ln w="38100">
            <a:solidFill>
              <a:srgbClr val="548235">
                <a:alpha val="54118"/>
              </a:srgb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90" y="306348"/>
            <a:ext cx="3307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999" y="1079500"/>
            <a:ext cx="4357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4040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1. HC-SR04 </a:t>
            </a:r>
            <a:r>
              <a:rPr lang="ko-KR" altLang="en-US" sz="2000" b="1" dirty="0">
                <a:solidFill>
                  <a:srgbClr val="404040"/>
                </a:solidFill>
                <a:latin typeface="Fira Code" pitchFamily="1" charset="0"/>
                <a:ea typeface="맑은 고딕" panose="020B0503020000020004" pitchFamily="50" charset="-127"/>
                <a:cs typeface="Fira Code" pitchFamily="1" charset="0"/>
              </a:rPr>
              <a:t>타이밍 다이어그램</a:t>
            </a:r>
            <a:endParaRPr lang="en-US" altLang="ko-KR" sz="2000" b="1" dirty="0">
              <a:solidFill>
                <a:srgbClr val="404040"/>
              </a:solidFill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3543" y="1763025"/>
            <a:ext cx="6731751" cy="2957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543" y="4659712"/>
            <a:ext cx="10277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Trigger pin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l-GR" altLang="ko-KR" dirty="0">
                <a:ea typeface="맑은 고딕" panose="020B0503020000020004" pitchFamily="50" charset="-127"/>
              </a:rPr>
              <a:t>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 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동안 </a:t>
            </a:r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HIGH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입력하면 초음파 방출을 시작</a:t>
            </a:r>
            <a:endParaRPr lang="en-US" altLang="ko-KR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초음파 방출 후 에코가 돌아오는데 소요 시간이 있어 측정주기는 </a:t>
            </a:r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60ms</a:t>
            </a:r>
            <a:r>
              <a:rPr lang="ko-KR" altLang="en-US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이상을 권장함</a:t>
            </a:r>
            <a:r>
              <a:rPr lang="en-US" altLang="ko-KR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/>
              <p14:cNvContentPartPr/>
              <p14:nvPr/>
            </p14:nvContentPartPr>
            <p14:xfrm>
              <a:off x="2647800" y="1917720"/>
              <a:ext cx="654480" cy="19440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1960" y="1854360"/>
                <a:ext cx="686160" cy="1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03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1116</Words>
  <Application>Microsoft Office PowerPoint</Application>
  <PresentationFormat>와이드스크린</PresentationFormat>
  <Paragraphs>467</Paragraphs>
  <Slides>33</Slides>
  <Notes>13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Fira Code</vt:lpstr>
      <vt:lpstr>Wingdings</vt:lpstr>
      <vt:lpstr>맑은 고딕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AIoT25</dc:creator>
  <cp:lastModifiedBy>AIoT</cp:lastModifiedBy>
  <cp:revision>63</cp:revision>
  <dcterms:created xsi:type="dcterms:W3CDTF">2023-06-14T01:38:32Z</dcterms:created>
  <dcterms:modified xsi:type="dcterms:W3CDTF">2023-06-15T03:01:45Z</dcterms:modified>
</cp:coreProperties>
</file>